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4" r:id="rId3"/>
    <p:sldId id="266" r:id="rId4"/>
    <p:sldId id="265" r:id="rId5"/>
    <p:sldId id="257" r:id="rId6"/>
    <p:sldId id="258" r:id="rId7"/>
    <p:sldId id="259" r:id="rId8"/>
    <p:sldId id="260" r:id="rId9"/>
    <p:sldId id="261" r:id="rId10"/>
    <p:sldId id="262" r:id="rId11"/>
    <p:sldId id="263"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9" d="100"/>
          <a:sy n="59" d="100"/>
        </p:scale>
        <p:origin x="70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98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18029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64394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121184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15.png"/><Relationship Id="rId4" Type="http://schemas.openxmlformats.org/officeDocument/2006/relationships/notesSlide" Target="../notesSlides/notesSlide10.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6.png"/><Relationship Id="rId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notesSlide" Target="../notesSlides/notesSlide11.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1416487"/>
            <a:ext cx="7934325" cy="2981325"/>
          </a:xfrm>
          <a:prstGeom prst="rect">
            <a:avLst/>
          </a:prstGeom>
          <a:noFill/>
          <a:ln/>
        </p:spPr>
        <p:txBody>
          <a:bodyPr wrap="square" rtlCol="0" anchor="t"/>
          <a:lstStyle/>
          <a:p>
            <a:pPr marL="0" indent="0">
              <a:lnSpc>
                <a:spcPts val="5868"/>
              </a:lnSpc>
              <a:buNone/>
            </a:pPr>
            <a:r>
              <a:rPr lang="en-US" sz="4695" dirty="0">
                <a:solidFill>
                  <a:srgbClr val="97B8FF"/>
                </a:solidFill>
                <a:latin typeface="Sora" pitchFamily="34" charset="0"/>
                <a:ea typeface="Sora" pitchFamily="34" charset="-122"/>
                <a:cs typeface="Sora" pitchFamily="34" charset="-120"/>
              </a:rPr>
              <a:t>Addressing Modern Society’s Challenges: Solutions for a Better Future</a:t>
            </a:r>
            <a:endParaRPr lang="en-US" sz="4695" dirty="0"/>
          </a:p>
        </p:txBody>
      </p:sp>
      <p:sp>
        <p:nvSpPr>
          <p:cNvPr id="6" name="Text 2"/>
          <p:cNvSpPr/>
          <p:nvPr/>
        </p:nvSpPr>
        <p:spPr>
          <a:xfrm>
            <a:off x="604837" y="4657011"/>
            <a:ext cx="7934325" cy="1659493"/>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This presentation delves into the pressing challenges facing modern society, providing a comprehensive analysis of their root causes and proposing practical solutions for a brighter future. We will explore critical issues ranging from economic inequality and climate change to mental health concerns and technological displacement. By understanding these challenges and exploring potential solutions, we can work together to build a more equitable, sustainable, and fulfilling world for all.</a:t>
            </a:r>
            <a:endParaRPr lang="en-US" sz="1361" dirty="0"/>
          </a:p>
        </p:txBody>
      </p:sp>
      <p:pic>
        <p:nvPicPr>
          <p:cNvPr id="3" name="s1 (1) (1)">
            <a:hlinkClick r:id="" action="ppaction://media"/>
            <a:extLst>
              <a:ext uri="{FF2B5EF4-FFF2-40B4-BE49-F238E27FC236}">
                <a16:creationId xmlns:a16="http://schemas.microsoft.com/office/drawing/2014/main" id="{CD9E12E9-5D06-48CD-B47D-113A232AD71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02686" y="0"/>
            <a:ext cx="4027714" cy="30207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235"/>
    </mc:Choice>
    <mc:Fallback xmlns="">
      <p:transition spd="slow" advTm="50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475178"/>
            <a:ext cx="5931337" cy="540068"/>
          </a:xfrm>
          <a:prstGeom prst="rect">
            <a:avLst/>
          </a:prstGeom>
          <a:noFill/>
          <a:ln/>
        </p:spPr>
        <p:txBody>
          <a:bodyPr wrap="non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Implementation Strategies</a:t>
            </a:r>
            <a:endParaRPr lang="en-US" sz="3402" dirty="0"/>
          </a:p>
        </p:txBody>
      </p:sp>
      <p:sp>
        <p:nvSpPr>
          <p:cNvPr id="6" name="Text 2"/>
          <p:cNvSpPr/>
          <p:nvPr/>
        </p:nvSpPr>
        <p:spPr>
          <a:xfrm>
            <a:off x="604837" y="1274445"/>
            <a:ext cx="7934325"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The success of any solution depends on a well-defined implementation strategy that outlines the steps involved, identifies key stakeholders, and establishes metrics for measuring progress.</a:t>
            </a:r>
            <a:endParaRPr lang="en-US" sz="1361" dirty="0"/>
          </a:p>
        </p:txBody>
      </p:sp>
      <p:pic>
        <p:nvPicPr>
          <p:cNvPr id="7" name="Image 2" descr="preencoded.png"/>
          <p:cNvPicPr>
            <a:picLocks noChangeAspect="1"/>
          </p:cNvPicPr>
          <p:nvPr/>
        </p:nvPicPr>
        <p:blipFill>
          <a:blip r:embed="rId6"/>
          <a:stretch>
            <a:fillRect/>
          </a:stretch>
        </p:blipFill>
        <p:spPr>
          <a:xfrm>
            <a:off x="604837" y="2021919"/>
            <a:ext cx="864037" cy="1548765"/>
          </a:xfrm>
          <a:prstGeom prst="rect">
            <a:avLst/>
          </a:prstGeom>
        </p:spPr>
      </p:pic>
      <p:sp>
        <p:nvSpPr>
          <p:cNvPr id="8" name="Text 3"/>
          <p:cNvSpPr/>
          <p:nvPr/>
        </p:nvSpPr>
        <p:spPr>
          <a:xfrm>
            <a:off x="1728073" y="2194679"/>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Action Plan</a:t>
            </a:r>
            <a:endParaRPr lang="en-US" sz="1701" dirty="0"/>
          </a:p>
        </p:txBody>
      </p:sp>
      <p:sp>
        <p:nvSpPr>
          <p:cNvPr id="9" name="Text 4"/>
          <p:cNvSpPr/>
          <p:nvPr/>
        </p:nvSpPr>
        <p:spPr>
          <a:xfrm>
            <a:off x="1728073" y="2568178"/>
            <a:ext cx="6811089"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Developing a comprehensive action plan is essential for effectively implementing solutions. This plan should outline the specific steps required, assign responsibilities, and set clear timelines for each stage of the process.</a:t>
            </a:r>
            <a:endParaRPr lang="en-US" sz="1361" dirty="0"/>
          </a:p>
        </p:txBody>
      </p:sp>
      <p:pic>
        <p:nvPicPr>
          <p:cNvPr id="10" name="Image 3" descr="preencoded.png"/>
          <p:cNvPicPr>
            <a:picLocks noChangeAspect="1"/>
          </p:cNvPicPr>
          <p:nvPr/>
        </p:nvPicPr>
        <p:blipFill>
          <a:blip r:embed="rId7"/>
          <a:stretch>
            <a:fillRect/>
          </a:stretch>
        </p:blipFill>
        <p:spPr>
          <a:xfrm>
            <a:off x="604837" y="3570684"/>
            <a:ext cx="864037" cy="1548765"/>
          </a:xfrm>
          <a:prstGeom prst="rect">
            <a:avLst/>
          </a:prstGeom>
        </p:spPr>
      </p:pic>
      <p:sp>
        <p:nvSpPr>
          <p:cNvPr id="11" name="Text 5"/>
          <p:cNvSpPr/>
          <p:nvPr/>
        </p:nvSpPr>
        <p:spPr>
          <a:xfrm>
            <a:off x="1728073" y="3743444"/>
            <a:ext cx="2788087"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Stakeholder Engagement</a:t>
            </a:r>
            <a:endParaRPr lang="en-US" sz="1701" dirty="0"/>
          </a:p>
        </p:txBody>
      </p:sp>
      <p:sp>
        <p:nvSpPr>
          <p:cNvPr id="12" name="Text 6"/>
          <p:cNvSpPr/>
          <p:nvPr/>
        </p:nvSpPr>
        <p:spPr>
          <a:xfrm>
            <a:off x="1728073" y="4116943"/>
            <a:ext cx="6811089"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Engaging key stakeholders, including government agencies, NGOs, businesses, and community leaders, is crucial for successful implementation. Collaboration and shared responsibility are key to overcoming barriers and achieving lasting change.</a:t>
            </a:r>
            <a:endParaRPr lang="en-US" sz="1361" dirty="0"/>
          </a:p>
        </p:txBody>
      </p:sp>
      <p:pic>
        <p:nvPicPr>
          <p:cNvPr id="13" name="Image 4" descr="preencoded.png"/>
          <p:cNvPicPr>
            <a:picLocks noChangeAspect="1"/>
          </p:cNvPicPr>
          <p:nvPr/>
        </p:nvPicPr>
        <p:blipFill>
          <a:blip r:embed="rId8"/>
          <a:stretch>
            <a:fillRect/>
          </a:stretch>
        </p:blipFill>
        <p:spPr>
          <a:xfrm>
            <a:off x="604837" y="5119449"/>
            <a:ext cx="864037" cy="1548765"/>
          </a:xfrm>
          <a:prstGeom prst="rect">
            <a:avLst/>
          </a:prstGeom>
        </p:spPr>
      </p:pic>
      <p:sp>
        <p:nvSpPr>
          <p:cNvPr id="14" name="Text 7"/>
          <p:cNvSpPr/>
          <p:nvPr/>
        </p:nvSpPr>
        <p:spPr>
          <a:xfrm>
            <a:off x="1728073" y="5292209"/>
            <a:ext cx="2227183"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Resource Allocation</a:t>
            </a:r>
            <a:endParaRPr lang="en-US" sz="1701" dirty="0"/>
          </a:p>
        </p:txBody>
      </p:sp>
      <p:sp>
        <p:nvSpPr>
          <p:cNvPr id="15" name="Text 8"/>
          <p:cNvSpPr/>
          <p:nvPr/>
        </p:nvSpPr>
        <p:spPr>
          <a:xfrm>
            <a:off x="1728073" y="5665708"/>
            <a:ext cx="6811089" cy="829747"/>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Securing adequate financial and human resources is essential for effectively implementing solutions. This involves identifying funding sources, allocating resources strategically, and managing budgets efficiently.</a:t>
            </a:r>
            <a:endParaRPr lang="en-US" sz="1361" dirty="0"/>
          </a:p>
        </p:txBody>
      </p:sp>
      <p:pic>
        <p:nvPicPr>
          <p:cNvPr id="16" name="Image 5" descr="preencoded.png"/>
          <p:cNvPicPr>
            <a:picLocks noChangeAspect="1"/>
          </p:cNvPicPr>
          <p:nvPr/>
        </p:nvPicPr>
        <p:blipFill>
          <a:blip r:embed="rId9"/>
          <a:stretch>
            <a:fillRect/>
          </a:stretch>
        </p:blipFill>
        <p:spPr>
          <a:xfrm>
            <a:off x="604837" y="6668214"/>
            <a:ext cx="864037" cy="1825347"/>
          </a:xfrm>
          <a:prstGeom prst="rect">
            <a:avLst/>
          </a:prstGeom>
        </p:spPr>
      </p:pic>
      <p:sp>
        <p:nvSpPr>
          <p:cNvPr id="17" name="Text 9"/>
          <p:cNvSpPr/>
          <p:nvPr/>
        </p:nvSpPr>
        <p:spPr>
          <a:xfrm>
            <a:off x="1728073" y="6840974"/>
            <a:ext cx="289810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Monitoring and Evaluation</a:t>
            </a:r>
            <a:endParaRPr lang="en-US" sz="1701" dirty="0"/>
          </a:p>
        </p:txBody>
      </p:sp>
      <p:sp>
        <p:nvSpPr>
          <p:cNvPr id="18" name="Text 10"/>
          <p:cNvSpPr/>
          <p:nvPr/>
        </p:nvSpPr>
        <p:spPr>
          <a:xfrm>
            <a:off x="1728073" y="7214473"/>
            <a:ext cx="6811089" cy="1106329"/>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Establishing metrics to monitor the progress and impact of implemented solutions is crucial for assessing effectiveness and making necessary adjustments. Regular evaluation allows for continuous improvement and ensures that solutions are achieving their intended outcomes.</a:t>
            </a:r>
            <a:endParaRPr lang="en-US" sz="1361" dirty="0"/>
          </a:p>
        </p:txBody>
      </p:sp>
      <p:pic>
        <p:nvPicPr>
          <p:cNvPr id="3" name="s10 (1) (1)">
            <a:hlinkClick r:id="" action="ppaction://media"/>
            <a:extLst>
              <a:ext uri="{FF2B5EF4-FFF2-40B4-BE49-F238E27FC236}">
                <a16:creationId xmlns:a16="http://schemas.microsoft.com/office/drawing/2014/main" id="{B9FC7C4C-6700-451E-97BF-77ECB317D542}"/>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1473459" y="0"/>
            <a:ext cx="3156941" cy="23677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804"/>
    </mc:Choice>
    <mc:Fallback xmlns="">
      <p:transition spd="slow" advTm="728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Conclusion</a:t>
            </a:r>
            <a:endParaRPr lang="en-US" sz="3402" dirty="0"/>
          </a:p>
        </p:txBody>
      </p:sp>
      <p:sp>
        <p:nvSpPr>
          <p:cNvPr id="6" name="Text 2"/>
          <p:cNvSpPr/>
          <p:nvPr/>
        </p:nvSpPr>
        <p:spPr>
          <a:xfrm>
            <a:off x="6091238" y="1274445"/>
            <a:ext cx="7934325" cy="1659493"/>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The challenges facing modern society are complex and interconnected, but they are not insurmountable. By working together, we can implement innovative solutions and create a brighter future for all. This presentation has highlighted the key challenges, proposed practical solutions, and outlined steps for effective implementation. It is now our responsibility to translate these insights into action and work collaboratively to build a more just, sustainable, and equitable world for present and future generations.</a:t>
            </a:r>
            <a:endParaRPr lang="en-US" sz="1361" dirty="0"/>
          </a:p>
        </p:txBody>
      </p:sp>
      <p:pic>
        <p:nvPicPr>
          <p:cNvPr id="7" name="Image 2" descr="preencoded.png"/>
          <p:cNvPicPr>
            <a:picLocks noChangeAspect="1"/>
          </p:cNvPicPr>
          <p:nvPr/>
        </p:nvPicPr>
        <p:blipFill>
          <a:blip r:embed="rId6"/>
          <a:stretch>
            <a:fillRect/>
          </a:stretch>
        </p:blipFill>
        <p:spPr>
          <a:xfrm>
            <a:off x="6091238" y="3128248"/>
            <a:ext cx="431959" cy="431959"/>
          </a:xfrm>
          <a:prstGeom prst="rect">
            <a:avLst/>
          </a:prstGeom>
        </p:spPr>
      </p:pic>
      <p:sp>
        <p:nvSpPr>
          <p:cNvPr id="8" name="Text 3"/>
          <p:cNvSpPr/>
          <p:nvPr/>
        </p:nvSpPr>
        <p:spPr>
          <a:xfrm>
            <a:off x="6091238" y="3732967"/>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Collaboration</a:t>
            </a:r>
            <a:endParaRPr lang="en-US" sz="1701" dirty="0"/>
          </a:p>
        </p:txBody>
      </p:sp>
      <p:sp>
        <p:nvSpPr>
          <p:cNvPr id="9" name="Text 4"/>
          <p:cNvSpPr/>
          <p:nvPr/>
        </p:nvSpPr>
        <p:spPr>
          <a:xfrm>
            <a:off x="6091238" y="4106466"/>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Effective solutions require collaboration among governments, businesses, NGOs, and individuals.</a:t>
            </a:r>
            <a:endParaRPr lang="en-US" sz="1361" dirty="0"/>
          </a:p>
        </p:txBody>
      </p:sp>
      <p:pic>
        <p:nvPicPr>
          <p:cNvPr id="10" name="Image 3" descr="preencoded.png"/>
          <p:cNvPicPr>
            <a:picLocks noChangeAspect="1"/>
          </p:cNvPicPr>
          <p:nvPr/>
        </p:nvPicPr>
        <p:blipFill>
          <a:blip r:embed="rId7"/>
          <a:stretch>
            <a:fillRect/>
          </a:stretch>
        </p:blipFill>
        <p:spPr>
          <a:xfrm>
            <a:off x="6091238" y="4901446"/>
            <a:ext cx="431959" cy="431959"/>
          </a:xfrm>
          <a:prstGeom prst="rect">
            <a:avLst/>
          </a:prstGeom>
        </p:spPr>
      </p:pic>
      <p:sp>
        <p:nvSpPr>
          <p:cNvPr id="11" name="Text 5"/>
          <p:cNvSpPr/>
          <p:nvPr/>
        </p:nvSpPr>
        <p:spPr>
          <a:xfrm>
            <a:off x="6091238" y="5506164"/>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Innovation</a:t>
            </a:r>
            <a:endParaRPr lang="en-US" sz="1701" dirty="0"/>
          </a:p>
        </p:txBody>
      </p:sp>
      <p:sp>
        <p:nvSpPr>
          <p:cNvPr id="12" name="Text 6"/>
          <p:cNvSpPr/>
          <p:nvPr/>
        </p:nvSpPr>
        <p:spPr>
          <a:xfrm>
            <a:off x="6091238" y="5879663"/>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Innovative solutions are essential to address complex challenges and create a better future.</a:t>
            </a:r>
            <a:endParaRPr lang="en-US" sz="1361" dirty="0"/>
          </a:p>
        </p:txBody>
      </p:sp>
      <p:pic>
        <p:nvPicPr>
          <p:cNvPr id="13" name="Image 4" descr="preencoded.png"/>
          <p:cNvPicPr>
            <a:picLocks noChangeAspect="1"/>
          </p:cNvPicPr>
          <p:nvPr/>
        </p:nvPicPr>
        <p:blipFill>
          <a:blip r:embed="rId8"/>
          <a:stretch>
            <a:fillRect/>
          </a:stretch>
        </p:blipFill>
        <p:spPr>
          <a:xfrm>
            <a:off x="6091238" y="6674644"/>
            <a:ext cx="431959" cy="431959"/>
          </a:xfrm>
          <a:prstGeom prst="rect">
            <a:avLst/>
          </a:prstGeom>
        </p:spPr>
      </p:pic>
      <p:sp>
        <p:nvSpPr>
          <p:cNvPr id="14" name="Text 7"/>
          <p:cNvSpPr/>
          <p:nvPr/>
        </p:nvSpPr>
        <p:spPr>
          <a:xfrm>
            <a:off x="6091238" y="7279362"/>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Direction</a:t>
            </a:r>
            <a:endParaRPr lang="en-US" sz="1701" dirty="0"/>
          </a:p>
        </p:txBody>
      </p:sp>
      <p:sp>
        <p:nvSpPr>
          <p:cNvPr id="15" name="Text 8"/>
          <p:cNvSpPr/>
          <p:nvPr/>
        </p:nvSpPr>
        <p:spPr>
          <a:xfrm>
            <a:off x="6091238" y="7652861"/>
            <a:ext cx="7934325" cy="553164"/>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A clear direction and shared vision are crucial for guiding our collective efforts towards a brighter future.</a:t>
            </a:r>
            <a:endParaRPr lang="en-US" sz="1361" dirty="0"/>
          </a:p>
        </p:txBody>
      </p:sp>
      <p:pic>
        <p:nvPicPr>
          <p:cNvPr id="16" name="Image 5" descr="preencoded.png"/>
          <p:cNvPicPr>
            <a:picLocks noChangeAspect="1"/>
          </p:cNvPicPr>
          <p:nvPr/>
        </p:nvPicPr>
        <p:blipFill>
          <a:blip r:embed="rId9"/>
          <a:stretch>
            <a:fillRect/>
          </a:stretch>
        </p:blipFill>
        <p:spPr>
          <a:xfrm>
            <a:off x="6091238" y="8724424"/>
            <a:ext cx="431959" cy="431959"/>
          </a:xfrm>
          <a:prstGeom prst="rect">
            <a:avLst/>
          </a:prstGeom>
        </p:spPr>
      </p:pic>
      <p:sp>
        <p:nvSpPr>
          <p:cNvPr id="17" name="Text 9"/>
          <p:cNvSpPr/>
          <p:nvPr/>
        </p:nvSpPr>
        <p:spPr>
          <a:xfrm>
            <a:off x="6091238" y="9329142"/>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Hope</a:t>
            </a:r>
            <a:endParaRPr lang="en-US" sz="1701" dirty="0"/>
          </a:p>
        </p:txBody>
      </p:sp>
      <p:sp>
        <p:nvSpPr>
          <p:cNvPr id="18" name="Text 10"/>
          <p:cNvSpPr/>
          <p:nvPr/>
        </p:nvSpPr>
        <p:spPr>
          <a:xfrm>
            <a:off x="6091238" y="9702641"/>
            <a:ext cx="7934325" cy="276582"/>
          </a:xfrm>
          <a:prstGeom prst="rect">
            <a:avLst/>
          </a:prstGeom>
          <a:noFill/>
          <a:ln/>
        </p:spPr>
        <p:txBody>
          <a:bodyPr wrap="non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By working together, we can create a future filled with hope, prosperity, and well-being for all.</a:t>
            </a:r>
            <a:endParaRPr lang="en-US" sz="1361" dirty="0"/>
          </a:p>
        </p:txBody>
      </p:sp>
      <p:pic>
        <p:nvPicPr>
          <p:cNvPr id="3" name="s11 (1) (1)">
            <a:hlinkClick r:id="" action="ppaction://media"/>
            <a:extLst>
              <a:ext uri="{FF2B5EF4-FFF2-40B4-BE49-F238E27FC236}">
                <a16:creationId xmlns:a16="http://schemas.microsoft.com/office/drawing/2014/main" id="{327C334A-8DED-4B92-A50A-9078EDC127D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0"/>
            <a:ext cx="2160270" cy="16202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244"/>
    </mc:Choice>
    <mc:Fallback xmlns="">
      <p:transition spd="slow" advTm="742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1416487"/>
            <a:ext cx="8271149" cy="1074465"/>
          </a:xfrm>
          <a:prstGeom prst="rect">
            <a:avLst/>
          </a:prstGeom>
          <a:noFill/>
          <a:ln/>
        </p:spPr>
        <p:txBody>
          <a:bodyPr wrap="square" rtlCol="0" anchor="t"/>
          <a:lstStyle/>
          <a:p>
            <a:pPr>
              <a:lnSpc>
                <a:spcPts val="5868"/>
              </a:lnSpc>
            </a:pPr>
            <a:r>
              <a:rPr lang="en-US" sz="4695" dirty="0">
                <a:solidFill>
                  <a:srgbClr val="97B8FF"/>
                </a:solidFill>
                <a:latin typeface="Sora" pitchFamily="34" charset="0"/>
                <a:ea typeface="Sora" pitchFamily="34" charset="-122"/>
                <a:cs typeface="Sora" pitchFamily="34" charset="-120"/>
              </a:rPr>
              <a:t>Abstract English:</a:t>
            </a:r>
            <a:endParaRPr lang="en-US" sz="4695" dirty="0"/>
          </a:p>
        </p:txBody>
      </p:sp>
      <p:sp>
        <p:nvSpPr>
          <p:cNvPr id="6" name="Text 2"/>
          <p:cNvSpPr/>
          <p:nvPr/>
        </p:nvSpPr>
        <p:spPr>
          <a:xfrm>
            <a:off x="604836" y="2617758"/>
            <a:ext cx="8428805" cy="3183952"/>
          </a:xfrm>
          <a:prstGeom prst="rect">
            <a:avLst/>
          </a:prstGeom>
          <a:noFill/>
          <a:ln/>
        </p:spPr>
        <p:txBody>
          <a:bodyPr wrap="square" rtlCol="0" anchor="t"/>
          <a:lstStyle/>
          <a:p>
            <a:pPr>
              <a:lnSpc>
                <a:spcPts val="2177"/>
              </a:lnSpc>
            </a:pPr>
            <a:r>
              <a:rPr lang="en-US" sz="1600" dirty="0">
                <a:solidFill>
                  <a:srgbClr val="E0D6DE"/>
                </a:solidFill>
                <a:latin typeface="Noto Sans TC" pitchFamily="34" charset="0"/>
                <a:ea typeface="Noto Sans TC" pitchFamily="34" charset="-122"/>
                <a:cs typeface="Noto Sans TC" pitchFamily="34" charset="-120"/>
              </a:rPr>
              <a:t>Modern society faces several significant challenges, including economic inequality, climate change, mental health issues, and technological displacement. Economic inequality results in disparities in wealth and opportunities, while climate change threatens environmental stability and human health. Mental health issues are on the rise, exacerbated by limited access to care. Technological advancements, though beneficial, also lead to job losses and shifts in workforce dynamics. This presentation explores these challenges and proposes actionable solutions, such as progressive taxation, renewable energy initiatives, expanded mental health services, and workforce reskilling programs. By addressing these issues strategically, we can work towards a more equitable, sustainable, and healthy society.</a:t>
            </a:r>
            <a:endParaRPr lang="en-US" sz="1600" dirty="0"/>
          </a:p>
        </p:txBody>
      </p:sp>
      <p:pic>
        <p:nvPicPr>
          <p:cNvPr id="3" name="s2 (1) (1)">
            <a:hlinkClick r:id="" action="ppaction://media"/>
            <a:extLst>
              <a:ext uri="{FF2B5EF4-FFF2-40B4-BE49-F238E27FC236}">
                <a16:creationId xmlns:a16="http://schemas.microsoft.com/office/drawing/2014/main" id="{443D1F28-7873-4F09-BB85-4825F502A5F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3800" y="0"/>
            <a:ext cx="3276600" cy="2457450"/>
          </a:xfrm>
          <a:prstGeom prst="rect">
            <a:avLst/>
          </a:prstGeom>
        </p:spPr>
      </p:pic>
    </p:spTree>
    <p:extLst>
      <p:ext uri="{BB962C8B-B14F-4D97-AF65-F5344CB8AC3E}">
        <p14:creationId xmlns:p14="http://schemas.microsoft.com/office/powerpoint/2010/main" val="3292016393"/>
      </p:ext>
    </p:extLst>
  </p:cSld>
  <p:clrMapOvr>
    <a:masterClrMapping/>
  </p:clrMapOvr>
  <mc:AlternateContent xmlns:mc="http://schemas.openxmlformats.org/markup-compatibility/2006" xmlns:p14="http://schemas.microsoft.com/office/powerpoint/2010/main">
    <mc:Choice Requires="p14">
      <p:transition spd="slow" p14:dur="2000" advTm="87340"/>
    </mc:Choice>
    <mc:Fallback xmlns="">
      <p:transition spd="slow" advTm="873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1416487"/>
            <a:ext cx="7934325" cy="2981325"/>
          </a:xfrm>
          <a:prstGeom prst="rect">
            <a:avLst/>
          </a:prstGeom>
          <a:noFill/>
          <a:ln/>
        </p:spPr>
        <p:txBody>
          <a:bodyPr wrap="square" rtlCol="0" anchor="t"/>
          <a:lstStyle/>
          <a:p>
            <a:pPr>
              <a:lnSpc>
                <a:spcPts val="5868"/>
              </a:lnSpc>
            </a:pPr>
            <a:r>
              <a:rPr lang="en-US" sz="4695" dirty="0" err="1">
                <a:solidFill>
                  <a:srgbClr val="97B8FF"/>
                </a:solidFill>
                <a:latin typeface="Sora" pitchFamily="34" charset="0"/>
                <a:ea typeface="Sora" pitchFamily="34" charset="-122"/>
                <a:cs typeface="Sora" pitchFamily="34" charset="-120"/>
              </a:rPr>
              <a:t>Muhtasari</a:t>
            </a:r>
            <a:r>
              <a:rPr lang="en-US" sz="4695" dirty="0">
                <a:solidFill>
                  <a:srgbClr val="97B8FF"/>
                </a:solidFill>
                <a:latin typeface="Sora" pitchFamily="34" charset="0"/>
                <a:ea typeface="Sora" pitchFamily="34" charset="-122"/>
                <a:cs typeface="Sora" pitchFamily="34" charset="-120"/>
              </a:rPr>
              <a:t> Kiswahili:</a:t>
            </a:r>
            <a:endParaRPr lang="en-US" sz="4695" dirty="0"/>
          </a:p>
        </p:txBody>
      </p:sp>
      <p:sp>
        <p:nvSpPr>
          <p:cNvPr id="6" name="Text 2"/>
          <p:cNvSpPr/>
          <p:nvPr/>
        </p:nvSpPr>
        <p:spPr>
          <a:xfrm>
            <a:off x="604836" y="2702087"/>
            <a:ext cx="7934325" cy="3083858"/>
          </a:xfrm>
          <a:prstGeom prst="rect">
            <a:avLst/>
          </a:prstGeom>
          <a:noFill/>
          <a:ln/>
        </p:spPr>
        <p:txBody>
          <a:bodyPr wrap="square" rtlCol="0" anchor="t"/>
          <a:lstStyle/>
          <a:p>
            <a:pPr>
              <a:lnSpc>
                <a:spcPts val="2177"/>
              </a:lnSpc>
            </a:pPr>
            <a:r>
              <a:rPr lang="en-US" sz="1600" dirty="0" err="1">
                <a:solidFill>
                  <a:srgbClr val="E0D6DE"/>
                </a:solidFill>
                <a:latin typeface="Noto Sans TC" pitchFamily="34" charset="0"/>
                <a:ea typeface="Noto Sans TC" pitchFamily="34" charset="-122"/>
                <a:cs typeface="Noto Sans TC" pitchFamily="34" charset="-120"/>
              </a:rPr>
              <a:t>Jamii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kisasa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inakabiliwa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changamoto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kadhaa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muhimu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ikiwa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pamoja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utoaji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kipato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mabadiliko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tabianchi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matatizo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afya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akili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uhamasishaji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teknolojia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Utoaji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kipato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unapelekea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tofauti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katika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mali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fursa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wakati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mabadiliko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tabianchi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yanatishia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uthabiti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mazingira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afya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binadamu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Matatizo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afya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akili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yanazidi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kuongezeka</a:t>
            </a:r>
            <a:r>
              <a:rPr lang="en-US" sz="1600" dirty="0">
                <a:solidFill>
                  <a:srgbClr val="E0D6DE"/>
                </a:solidFill>
                <a:latin typeface="Noto Sans TC" pitchFamily="34" charset="0"/>
                <a:ea typeface="Noto Sans TC" pitchFamily="34" charset="-122"/>
                <a:cs typeface="Noto Sans TC" pitchFamily="34" charset="-120"/>
              </a:rPr>
              <a:t>, huku </a:t>
            </a:r>
            <a:r>
              <a:rPr lang="en-US" sz="1600" dirty="0" err="1">
                <a:solidFill>
                  <a:srgbClr val="E0D6DE"/>
                </a:solidFill>
                <a:latin typeface="Noto Sans TC" pitchFamily="34" charset="0"/>
                <a:ea typeface="Noto Sans TC" pitchFamily="34" charset="-122"/>
                <a:cs typeface="Noto Sans TC" pitchFamily="34" charset="-120"/>
              </a:rPr>
              <a:t>ufikivu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mdogo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huduma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ukiendelea</a:t>
            </a:r>
            <a:r>
              <a:rPr lang="en-US" sz="1600" dirty="0">
                <a:solidFill>
                  <a:srgbClr val="E0D6DE"/>
                </a:solidFill>
                <a:latin typeface="Noto Sans TC" pitchFamily="34" charset="0"/>
                <a:ea typeface="Noto Sans TC" pitchFamily="34" charset="-122"/>
                <a:cs typeface="Noto Sans TC" pitchFamily="34" charset="-120"/>
              </a:rPr>
              <a:t> kuwa </a:t>
            </a:r>
            <a:r>
              <a:rPr lang="en-US" sz="1600" dirty="0" err="1">
                <a:solidFill>
                  <a:srgbClr val="E0D6DE"/>
                </a:solidFill>
                <a:latin typeface="Noto Sans TC" pitchFamily="34" charset="0"/>
                <a:ea typeface="Noto Sans TC" pitchFamily="34" charset="-122"/>
                <a:cs typeface="Noto Sans TC" pitchFamily="34" charset="-120"/>
              </a:rPr>
              <a:t>tatizo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Maendeleo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teknolojia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licha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faida</a:t>
            </a:r>
            <a:r>
              <a:rPr lang="en-US" sz="1600" dirty="0">
                <a:solidFill>
                  <a:srgbClr val="E0D6DE"/>
                </a:solidFill>
                <a:latin typeface="Noto Sans TC" pitchFamily="34" charset="0"/>
                <a:ea typeface="Noto Sans TC" pitchFamily="34" charset="-122"/>
                <a:cs typeface="Noto Sans TC" pitchFamily="34" charset="-120"/>
              </a:rPr>
              <a:t> zake, </a:t>
            </a:r>
            <a:r>
              <a:rPr lang="en-US" sz="1600" dirty="0" err="1">
                <a:solidFill>
                  <a:srgbClr val="E0D6DE"/>
                </a:solidFill>
                <a:latin typeface="Noto Sans TC" pitchFamily="34" charset="0"/>
                <a:ea typeface="Noto Sans TC" pitchFamily="34" charset="-122"/>
                <a:cs typeface="Noto Sans TC" pitchFamily="34" charset="-120"/>
              </a:rPr>
              <a:t>yanapelekea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kupotea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ajira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mabadiliko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katika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mtindo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kazi. </a:t>
            </a:r>
            <a:r>
              <a:rPr lang="en-US" sz="1600" dirty="0" err="1">
                <a:solidFill>
                  <a:srgbClr val="E0D6DE"/>
                </a:solidFill>
                <a:latin typeface="Noto Sans TC" pitchFamily="34" charset="0"/>
                <a:ea typeface="Noto Sans TC" pitchFamily="34" charset="-122"/>
                <a:cs typeface="Noto Sans TC" pitchFamily="34" charset="-120"/>
              </a:rPr>
              <a:t>Mwasilisho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huu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unachunguza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changamoto</a:t>
            </a:r>
            <a:r>
              <a:rPr lang="en-US" sz="1600" dirty="0">
                <a:solidFill>
                  <a:srgbClr val="E0D6DE"/>
                </a:solidFill>
                <a:latin typeface="Noto Sans TC" pitchFamily="34" charset="0"/>
                <a:ea typeface="Noto Sans TC" pitchFamily="34" charset="-122"/>
                <a:cs typeface="Noto Sans TC" pitchFamily="34" charset="-120"/>
              </a:rPr>
              <a:t> hizi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kupendekeza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suluhu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zinazoweza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kutekelezeka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kama</a:t>
            </a:r>
            <a:r>
              <a:rPr lang="en-US" sz="1600" dirty="0">
                <a:solidFill>
                  <a:srgbClr val="E0D6DE"/>
                </a:solidFill>
                <a:latin typeface="Noto Sans TC" pitchFamily="34" charset="0"/>
                <a:ea typeface="Noto Sans TC" pitchFamily="34" charset="-122"/>
                <a:cs typeface="Noto Sans TC" pitchFamily="34" charset="-120"/>
              </a:rPr>
              <a:t> vile </a:t>
            </a:r>
            <a:r>
              <a:rPr lang="en-US" sz="1600" dirty="0" err="1">
                <a:solidFill>
                  <a:srgbClr val="E0D6DE"/>
                </a:solidFill>
                <a:latin typeface="Noto Sans TC" pitchFamily="34" charset="0"/>
                <a:ea typeface="Noto Sans TC" pitchFamily="34" charset="-122"/>
                <a:cs typeface="Noto Sans TC" pitchFamily="34" charset="-120"/>
              </a:rPr>
              <a:t>ulipaji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kodi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hatua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hatua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miradi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nishati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mbadala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upanuzi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huduma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za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afya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akili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mipango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upyaaji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nguvu</a:t>
            </a:r>
            <a:r>
              <a:rPr lang="en-US" sz="1600" dirty="0">
                <a:solidFill>
                  <a:srgbClr val="E0D6DE"/>
                </a:solidFill>
                <a:latin typeface="Noto Sans TC" pitchFamily="34" charset="0"/>
                <a:ea typeface="Noto Sans TC" pitchFamily="34" charset="-122"/>
                <a:cs typeface="Noto Sans TC" pitchFamily="34" charset="-120"/>
              </a:rPr>
              <a:t> kazi. Kwa </a:t>
            </a:r>
            <a:r>
              <a:rPr lang="en-US" sz="1600" dirty="0" err="1">
                <a:solidFill>
                  <a:srgbClr val="E0D6DE"/>
                </a:solidFill>
                <a:latin typeface="Noto Sans TC" pitchFamily="34" charset="0"/>
                <a:ea typeface="Noto Sans TC" pitchFamily="34" charset="-122"/>
                <a:cs typeface="Noto Sans TC" pitchFamily="34" charset="-120"/>
              </a:rPr>
              <a:t>kushughulikia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masuala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haya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mkakati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tunaweza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kufanikisha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jamii</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yenye</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usawa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endelevu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yenye</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afya</a:t>
            </a:r>
            <a:r>
              <a:rPr lang="en-US" sz="1600" dirty="0">
                <a:solidFill>
                  <a:srgbClr val="E0D6DE"/>
                </a:solidFill>
                <a:latin typeface="Noto Sans TC" pitchFamily="34" charset="0"/>
                <a:ea typeface="Noto Sans TC" pitchFamily="34" charset="-122"/>
                <a:cs typeface="Noto Sans TC" pitchFamily="34" charset="-120"/>
              </a:rPr>
              <a:t> bora.</a:t>
            </a:r>
            <a:endParaRPr lang="en-US" sz="1600" dirty="0"/>
          </a:p>
        </p:txBody>
      </p:sp>
      <p:pic>
        <p:nvPicPr>
          <p:cNvPr id="3" name="s3 (1) (1)">
            <a:hlinkClick r:id="" action="ppaction://media"/>
            <a:extLst>
              <a:ext uri="{FF2B5EF4-FFF2-40B4-BE49-F238E27FC236}">
                <a16:creationId xmlns:a16="http://schemas.microsoft.com/office/drawing/2014/main" id="{145996E4-BA67-4E01-A87E-999DFB8864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141529" y="0"/>
            <a:ext cx="3488871" cy="2616653"/>
          </a:xfrm>
          <a:prstGeom prst="rect">
            <a:avLst/>
          </a:prstGeom>
        </p:spPr>
      </p:pic>
    </p:spTree>
    <p:extLst>
      <p:ext uri="{BB962C8B-B14F-4D97-AF65-F5344CB8AC3E}">
        <p14:creationId xmlns:p14="http://schemas.microsoft.com/office/powerpoint/2010/main" val="3013423570"/>
      </p:ext>
    </p:extLst>
  </p:cSld>
  <p:clrMapOvr>
    <a:masterClrMapping/>
  </p:clrMapOvr>
  <mc:AlternateContent xmlns:mc="http://schemas.openxmlformats.org/markup-compatibility/2006" xmlns:p14="http://schemas.microsoft.com/office/powerpoint/2010/main">
    <mc:Choice Requires="p14">
      <p:transition spd="slow" p14:dur="2000" advTm="86527"/>
    </mc:Choice>
    <mc:Fallback xmlns="">
      <p:transition spd="slow" advTm="86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1416487"/>
            <a:ext cx="7934325" cy="948341"/>
          </a:xfrm>
          <a:prstGeom prst="rect">
            <a:avLst/>
          </a:prstGeom>
          <a:noFill/>
          <a:ln/>
        </p:spPr>
        <p:txBody>
          <a:bodyPr wrap="square" rtlCol="0" anchor="t"/>
          <a:lstStyle/>
          <a:p>
            <a:pPr>
              <a:lnSpc>
                <a:spcPts val="5868"/>
              </a:lnSpc>
            </a:pPr>
            <a:r>
              <a:rPr lang="en-US" sz="4695" dirty="0" err="1">
                <a:solidFill>
                  <a:srgbClr val="97B8FF"/>
                </a:solidFill>
                <a:latin typeface="Sora" pitchFamily="34" charset="0"/>
                <a:ea typeface="Sora" pitchFamily="34" charset="-122"/>
                <a:cs typeface="Sora" pitchFamily="34" charset="-120"/>
              </a:rPr>
              <a:t>Abstarct</a:t>
            </a:r>
            <a:r>
              <a:rPr lang="en-US" sz="4695" dirty="0">
                <a:solidFill>
                  <a:srgbClr val="97B8FF"/>
                </a:solidFill>
                <a:latin typeface="Sora" pitchFamily="34" charset="0"/>
                <a:ea typeface="Sora" pitchFamily="34" charset="-122"/>
                <a:cs typeface="Sora" pitchFamily="34" charset="-120"/>
              </a:rPr>
              <a:t> </a:t>
            </a:r>
            <a:r>
              <a:rPr lang="en-US" sz="4695" dirty="0" err="1">
                <a:solidFill>
                  <a:srgbClr val="97B8FF"/>
                </a:solidFill>
                <a:latin typeface="Sora" pitchFamily="34" charset="0"/>
                <a:ea typeface="Sora" pitchFamily="34" charset="-122"/>
                <a:cs typeface="Sora" pitchFamily="34" charset="-120"/>
              </a:rPr>
              <a:t>Kimeru</a:t>
            </a:r>
            <a:r>
              <a:rPr lang="en-US" sz="4695" dirty="0">
                <a:solidFill>
                  <a:srgbClr val="97B8FF"/>
                </a:solidFill>
                <a:latin typeface="Sora" pitchFamily="34" charset="0"/>
                <a:ea typeface="Sora" pitchFamily="34" charset="-122"/>
                <a:cs typeface="Sora" pitchFamily="34" charset="-120"/>
              </a:rPr>
              <a:t>:</a:t>
            </a:r>
            <a:endParaRPr lang="en-US" sz="4695" dirty="0"/>
          </a:p>
        </p:txBody>
      </p:sp>
      <p:sp>
        <p:nvSpPr>
          <p:cNvPr id="6" name="Text 2"/>
          <p:cNvSpPr/>
          <p:nvPr/>
        </p:nvSpPr>
        <p:spPr>
          <a:xfrm>
            <a:off x="604836" y="2710217"/>
            <a:ext cx="7934325" cy="2358644"/>
          </a:xfrm>
          <a:prstGeom prst="rect">
            <a:avLst/>
          </a:prstGeom>
          <a:noFill/>
          <a:ln/>
        </p:spPr>
        <p:txBody>
          <a:bodyPr wrap="square" rtlCol="0" anchor="t"/>
          <a:lstStyle/>
          <a:p>
            <a:pPr>
              <a:lnSpc>
                <a:spcPts val="2177"/>
              </a:lnSpc>
            </a:pPr>
            <a:r>
              <a:rPr lang="en-US" sz="1600" dirty="0" err="1">
                <a:solidFill>
                  <a:srgbClr val="E0D6DE"/>
                </a:solidFill>
                <a:latin typeface="Noto Sans TC" pitchFamily="34" charset="0"/>
                <a:ea typeface="Noto Sans TC" pitchFamily="34" charset="-122"/>
                <a:cs typeface="Noto Sans TC" pitchFamily="34" charset="-120"/>
              </a:rPr>
              <a:t>Kithungu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kĩsasa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kĩnĩkĩra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matata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matũra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wĩkĩkĩ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mĩthĩru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mũntũ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kĩthu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wĩkĩkĩkĩ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ûvĩmĩrĩ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teknolojia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Mĩthĩru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yũnĩ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yĩkĩra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matũka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mĩnene</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fũra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kĩthu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thĩna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kĩrĩkĩrĩrĩ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mũthĩru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wĩyũ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Matata</a:t>
            </a:r>
            <a:r>
              <a:rPr lang="en-US" sz="1600" dirty="0">
                <a:solidFill>
                  <a:srgbClr val="E0D6DE"/>
                </a:solidFill>
                <a:latin typeface="Noto Sans TC" pitchFamily="34" charset="0"/>
                <a:ea typeface="Noto Sans TC" pitchFamily="34" charset="-122"/>
                <a:cs typeface="Noto Sans TC" pitchFamily="34" charset="-120"/>
              </a:rPr>
              <a:t> ma </a:t>
            </a:r>
            <a:r>
              <a:rPr lang="en-US" sz="1600" dirty="0" err="1">
                <a:solidFill>
                  <a:srgbClr val="E0D6DE"/>
                </a:solidFill>
                <a:latin typeface="Noto Sans TC" pitchFamily="34" charset="0"/>
                <a:ea typeface="Noto Sans TC" pitchFamily="34" charset="-122"/>
                <a:cs typeface="Noto Sans TC" pitchFamily="34" charset="-120"/>
              </a:rPr>
              <a:t>kĩthu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kĩkĩrĩrĩ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mũũndũ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wĩthĩrĩ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utũũka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Mĩthĩru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teknolojia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nĩkĩrĩa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ngwĩkĩrĩ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kĩthĩ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kĩkĩrĩrĩ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kũtũ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mũrũ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Kithungu</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kĩũkũ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kĩsasa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kĩnĩkĩra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matata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aya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kũnyũlĩka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mitakĩ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mitĩ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kũya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ûvĩmĩrĩ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mawĩkĩ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mwũrũ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kĩthĩ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wĩkĩkĩkĩ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kĩya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Kũra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mũno</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tũgĩrĩa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mĩũkũ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kĩkĩrĩkĩ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ûvĩmĩrĩ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wĩkĩ</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na</a:t>
            </a:r>
            <a:r>
              <a:rPr lang="en-US" sz="1600" dirty="0">
                <a:solidFill>
                  <a:srgbClr val="E0D6DE"/>
                </a:solidFill>
                <a:latin typeface="Noto Sans TC" pitchFamily="34" charset="0"/>
                <a:ea typeface="Noto Sans TC" pitchFamily="34" charset="-122"/>
                <a:cs typeface="Noto Sans TC" pitchFamily="34" charset="-120"/>
              </a:rPr>
              <a:t> </a:t>
            </a:r>
            <a:r>
              <a:rPr lang="en-US" sz="1600" dirty="0" err="1">
                <a:solidFill>
                  <a:srgbClr val="E0D6DE"/>
                </a:solidFill>
                <a:latin typeface="Noto Sans TC" pitchFamily="34" charset="0"/>
                <a:ea typeface="Noto Sans TC" pitchFamily="34" charset="-122"/>
                <a:cs typeface="Noto Sans TC" pitchFamily="34" charset="-120"/>
              </a:rPr>
              <a:t>wĩra</a:t>
            </a:r>
            <a:r>
              <a:rPr lang="en-US" sz="1600" dirty="0">
                <a:solidFill>
                  <a:srgbClr val="E0D6DE"/>
                </a:solidFill>
                <a:latin typeface="Noto Sans TC" pitchFamily="34" charset="0"/>
                <a:ea typeface="Noto Sans TC" pitchFamily="34" charset="-122"/>
                <a:cs typeface="Noto Sans TC" pitchFamily="34" charset="-120"/>
              </a:rPr>
              <a:t>.</a:t>
            </a:r>
            <a:endParaRPr lang="en-US" sz="1600" dirty="0"/>
          </a:p>
        </p:txBody>
      </p:sp>
      <p:pic>
        <p:nvPicPr>
          <p:cNvPr id="3" name="s4 (1) (1)">
            <a:hlinkClick r:id="" action="ppaction://media"/>
            <a:extLst>
              <a:ext uri="{FF2B5EF4-FFF2-40B4-BE49-F238E27FC236}">
                <a16:creationId xmlns:a16="http://schemas.microsoft.com/office/drawing/2014/main" id="{5A50A959-430B-401F-873E-424F0632F64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485541" y="0"/>
            <a:ext cx="3144859" cy="2358644"/>
          </a:xfrm>
          <a:prstGeom prst="rect">
            <a:avLst/>
          </a:prstGeom>
        </p:spPr>
      </p:pic>
    </p:spTree>
    <p:extLst>
      <p:ext uri="{BB962C8B-B14F-4D97-AF65-F5344CB8AC3E}">
        <p14:creationId xmlns:p14="http://schemas.microsoft.com/office/powerpoint/2010/main" val="3788884251"/>
      </p:ext>
    </p:extLst>
  </p:cSld>
  <p:clrMapOvr>
    <a:masterClrMapping/>
  </p:clrMapOvr>
  <mc:AlternateContent xmlns:mc="http://schemas.openxmlformats.org/markup-compatibility/2006" xmlns:p14="http://schemas.microsoft.com/office/powerpoint/2010/main">
    <mc:Choice Requires="p14">
      <p:transition spd="slow" p14:dur="2000" advTm="130622"/>
    </mc:Choice>
    <mc:Fallback xmlns="">
      <p:transition spd="slow" advTm="1306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4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2594967" y="1295379"/>
            <a:ext cx="4320540" cy="540068"/>
          </a:xfrm>
          <a:prstGeom prst="rect">
            <a:avLst/>
          </a:prstGeom>
          <a:noFill/>
          <a:ln/>
        </p:spPr>
        <p:txBody>
          <a:bodyPr wrap="non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Introduction</a:t>
            </a:r>
            <a:endParaRPr lang="en-US" sz="3402" dirty="0"/>
          </a:p>
        </p:txBody>
      </p:sp>
      <p:sp>
        <p:nvSpPr>
          <p:cNvPr id="6" name="Text 2"/>
          <p:cNvSpPr/>
          <p:nvPr/>
        </p:nvSpPr>
        <p:spPr>
          <a:xfrm>
            <a:off x="2437312" y="2159311"/>
            <a:ext cx="9440347" cy="1382911"/>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Our world faces an array of interconnected challenges that demand our collective attention and action. This presentation seeks to bridge the gap between understanding these challenges and developing practical solutions. We will delve into the root causes, explore potential solutions, and highlight real-world examples of successful implementation strategies. Our goal is to empower policymakers, government officials, and community leaders to champion transformative change and create a more equitable and sustainable future.</a:t>
            </a:r>
            <a:endParaRPr lang="en-US" sz="1361" dirty="0"/>
          </a:p>
        </p:txBody>
      </p:sp>
      <p:sp>
        <p:nvSpPr>
          <p:cNvPr id="7" name="Shape 3"/>
          <p:cNvSpPr/>
          <p:nvPr/>
        </p:nvSpPr>
        <p:spPr>
          <a:xfrm>
            <a:off x="2594967" y="5206246"/>
            <a:ext cx="388739" cy="388739"/>
          </a:xfrm>
          <a:prstGeom prst="roundRect">
            <a:avLst>
              <a:gd name="adj" fmla="val 8002"/>
            </a:avLst>
          </a:prstGeom>
          <a:solidFill>
            <a:srgbClr val="26262B"/>
          </a:solidFill>
          <a:ln/>
        </p:spPr>
      </p:sp>
      <p:sp>
        <p:nvSpPr>
          <p:cNvPr id="8" name="Text 4"/>
          <p:cNvSpPr/>
          <p:nvPr/>
        </p:nvSpPr>
        <p:spPr>
          <a:xfrm>
            <a:off x="2734508" y="5271016"/>
            <a:ext cx="109657"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1</a:t>
            </a:r>
            <a:endParaRPr lang="en-US" sz="2041" dirty="0"/>
          </a:p>
        </p:txBody>
      </p:sp>
      <p:sp>
        <p:nvSpPr>
          <p:cNvPr id="9" name="Text 5"/>
          <p:cNvSpPr/>
          <p:nvPr/>
        </p:nvSpPr>
        <p:spPr>
          <a:xfrm>
            <a:off x="3156466" y="5206246"/>
            <a:ext cx="2470071" cy="539829"/>
          </a:xfrm>
          <a:prstGeom prst="rect">
            <a:avLst/>
          </a:prstGeom>
          <a:noFill/>
          <a:ln/>
        </p:spPr>
        <p:txBody>
          <a:bodyPr wrap="squar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Understanding the Challenges</a:t>
            </a:r>
            <a:endParaRPr lang="en-US" sz="1701" dirty="0"/>
          </a:p>
        </p:txBody>
      </p:sp>
      <p:sp>
        <p:nvSpPr>
          <p:cNvPr id="10" name="Text 6"/>
          <p:cNvSpPr/>
          <p:nvPr/>
        </p:nvSpPr>
        <p:spPr>
          <a:xfrm>
            <a:off x="3156466" y="5849660"/>
            <a:ext cx="2470071" cy="304240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We begin by exploring the multifaceted nature of modern societal challenges, examining their impact on individuals, communities, and the planet as a whole. This understanding is crucial for formulating effective solutions that address the root causes and create lasting positive change.</a:t>
            </a:r>
            <a:endParaRPr lang="en-US" sz="1361" dirty="0"/>
          </a:p>
        </p:txBody>
      </p:sp>
      <p:sp>
        <p:nvSpPr>
          <p:cNvPr id="11" name="Shape 7"/>
          <p:cNvSpPr/>
          <p:nvPr/>
        </p:nvSpPr>
        <p:spPr>
          <a:xfrm>
            <a:off x="5799296" y="5206246"/>
            <a:ext cx="388739" cy="388739"/>
          </a:xfrm>
          <a:prstGeom prst="roundRect">
            <a:avLst>
              <a:gd name="adj" fmla="val 8002"/>
            </a:avLst>
          </a:prstGeom>
          <a:solidFill>
            <a:srgbClr val="26262B"/>
          </a:solidFill>
          <a:ln/>
        </p:spPr>
      </p:sp>
      <p:sp>
        <p:nvSpPr>
          <p:cNvPr id="12" name="Text 8"/>
          <p:cNvSpPr/>
          <p:nvPr/>
        </p:nvSpPr>
        <p:spPr>
          <a:xfrm>
            <a:off x="5912882" y="5271016"/>
            <a:ext cx="161568"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2</a:t>
            </a:r>
            <a:endParaRPr lang="en-US" sz="2041" dirty="0"/>
          </a:p>
        </p:txBody>
      </p:sp>
      <p:sp>
        <p:nvSpPr>
          <p:cNvPr id="13" name="Text 9"/>
          <p:cNvSpPr/>
          <p:nvPr/>
        </p:nvSpPr>
        <p:spPr>
          <a:xfrm>
            <a:off x="6360795" y="5206246"/>
            <a:ext cx="2249924"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Proposing Solutions</a:t>
            </a:r>
            <a:endParaRPr lang="en-US" sz="1701" dirty="0"/>
          </a:p>
        </p:txBody>
      </p:sp>
      <p:sp>
        <p:nvSpPr>
          <p:cNvPr id="14" name="Text 10"/>
          <p:cNvSpPr/>
          <p:nvPr/>
        </p:nvSpPr>
        <p:spPr>
          <a:xfrm>
            <a:off x="6360795" y="5579745"/>
            <a:ext cx="2470071" cy="304240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Building upon our understanding, we will present a range of potential solutions, drawing inspiration from successful initiatives around the world. We will explore both short-term and long-term strategies, highlighting their potential benefits and implementation considerations.</a:t>
            </a:r>
            <a:endParaRPr lang="en-US" sz="1361" dirty="0"/>
          </a:p>
        </p:txBody>
      </p:sp>
      <p:sp>
        <p:nvSpPr>
          <p:cNvPr id="15" name="Shape 11"/>
          <p:cNvSpPr/>
          <p:nvPr/>
        </p:nvSpPr>
        <p:spPr>
          <a:xfrm>
            <a:off x="9003625" y="5206246"/>
            <a:ext cx="388739" cy="388739"/>
          </a:xfrm>
          <a:prstGeom prst="roundRect">
            <a:avLst>
              <a:gd name="adj" fmla="val 8002"/>
            </a:avLst>
          </a:prstGeom>
          <a:solidFill>
            <a:srgbClr val="26262B"/>
          </a:solidFill>
          <a:ln/>
        </p:spPr>
      </p:sp>
      <p:sp>
        <p:nvSpPr>
          <p:cNvPr id="16" name="Text 12"/>
          <p:cNvSpPr/>
          <p:nvPr/>
        </p:nvSpPr>
        <p:spPr>
          <a:xfrm>
            <a:off x="9117568" y="5271016"/>
            <a:ext cx="160734"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3</a:t>
            </a:r>
            <a:endParaRPr lang="en-US" sz="2041" dirty="0"/>
          </a:p>
        </p:txBody>
      </p:sp>
      <p:sp>
        <p:nvSpPr>
          <p:cNvPr id="17" name="Text 13"/>
          <p:cNvSpPr/>
          <p:nvPr/>
        </p:nvSpPr>
        <p:spPr>
          <a:xfrm>
            <a:off x="9565124" y="5206246"/>
            <a:ext cx="2187893"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Encouraging Action</a:t>
            </a:r>
            <a:endParaRPr lang="en-US" sz="1701" dirty="0"/>
          </a:p>
        </p:txBody>
      </p:sp>
      <p:sp>
        <p:nvSpPr>
          <p:cNvPr id="18" name="Text 14"/>
          <p:cNvSpPr/>
          <p:nvPr/>
        </p:nvSpPr>
        <p:spPr>
          <a:xfrm>
            <a:off x="9565124" y="5579745"/>
            <a:ext cx="2470071" cy="2765822"/>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Our aim is to ignite a dialogue and foster collaboration among stakeholders. By sharing knowledge, promoting innovation, and encouraging collective action, we can work together to create a more just and sustainable world for present and future generations.</a:t>
            </a:r>
            <a:endParaRPr lang="en-US" sz="1361" dirty="0"/>
          </a:p>
        </p:txBody>
      </p:sp>
      <p:pic>
        <p:nvPicPr>
          <p:cNvPr id="3" name="s5 (1) (1)">
            <a:hlinkClick r:id="" action="ppaction://media"/>
            <a:extLst>
              <a:ext uri="{FF2B5EF4-FFF2-40B4-BE49-F238E27FC236}">
                <a16:creationId xmlns:a16="http://schemas.microsoft.com/office/drawing/2014/main" id="{9ECF26D4-0B86-4E62-825B-81FD609E31A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434771" y="72802"/>
            <a:ext cx="3048000" cy="228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162"/>
    </mc:Choice>
    <mc:Fallback xmlns="">
      <p:transition spd="slow" advTm="971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4" name="Text 1"/>
          <p:cNvSpPr/>
          <p:nvPr/>
        </p:nvSpPr>
        <p:spPr>
          <a:xfrm>
            <a:off x="2139196" y="825579"/>
            <a:ext cx="9327713" cy="592098"/>
          </a:xfrm>
          <a:prstGeom prst="rect">
            <a:avLst/>
          </a:prstGeom>
          <a:noFill/>
          <a:ln/>
        </p:spPr>
        <p:txBody>
          <a:bodyPr wrap="none" rtlCol="0" anchor="t"/>
          <a:lstStyle/>
          <a:p>
            <a:pPr marL="0" indent="0">
              <a:lnSpc>
                <a:spcPts val="4663"/>
              </a:lnSpc>
              <a:buNone/>
            </a:pPr>
            <a:r>
              <a:rPr lang="en-US" sz="3730" dirty="0">
                <a:solidFill>
                  <a:srgbClr val="97B8FF"/>
                </a:solidFill>
                <a:latin typeface="Sora" pitchFamily="34" charset="0"/>
                <a:ea typeface="Sora" pitchFamily="34" charset="-122"/>
                <a:cs typeface="Sora" pitchFamily="34" charset="-120"/>
              </a:rPr>
              <a:t>Key Challenges Facing Modern Society</a:t>
            </a:r>
            <a:endParaRPr lang="en-US" sz="3730" dirty="0"/>
          </a:p>
        </p:txBody>
      </p:sp>
      <p:sp>
        <p:nvSpPr>
          <p:cNvPr id="5" name="Text 2"/>
          <p:cNvSpPr/>
          <p:nvPr/>
        </p:nvSpPr>
        <p:spPr>
          <a:xfrm>
            <a:off x="2139196" y="1796653"/>
            <a:ext cx="10351889" cy="909757"/>
          </a:xfrm>
          <a:prstGeom prst="rect">
            <a:avLst/>
          </a:prstGeom>
          <a:noFill/>
          <a:ln/>
        </p:spPr>
        <p:txBody>
          <a:bodyPr wrap="square" rtlCol="0" anchor="t"/>
          <a:lstStyle/>
          <a:p>
            <a:pPr marL="0" indent="0">
              <a:lnSpc>
                <a:spcPts val="2388"/>
              </a:lnSpc>
              <a:buNone/>
            </a:pPr>
            <a:r>
              <a:rPr lang="en-US" sz="1492" dirty="0">
                <a:solidFill>
                  <a:srgbClr val="E0D6DE"/>
                </a:solidFill>
                <a:latin typeface="Noto Sans TC" pitchFamily="34" charset="0"/>
                <a:ea typeface="Noto Sans TC" pitchFamily="34" charset="-122"/>
                <a:cs typeface="Noto Sans TC" pitchFamily="34" charset="-120"/>
              </a:rPr>
              <a:t>Modern society is grappling with a complex web of challenges that require nuanced solutions. From economic inequality to climate change and mental health issues, these challenges are interconnected and demand a multi-faceted approach. Understanding the root causes of these problems is essential for developing effective solutions.</a:t>
            </a:r>
            <a:endParaRPr lang="en-US" sz="1492" dirty="0"/>
          </a:p>
        </p:txBody>
      </p:sp>
      <p:sp>
        <p:nvSpPr>
          <p:cNvPr id="6" name="Text 3"/>
          <p:cNvSpPr/>
          <p:nvPr/>
        </p:nvSpPr>
        <p:spPr>
          <a:xfrm>
            <a:off x="2139196" y="3108960"/>
            <a:ext cx="2462927" cy="296108"/>
          </a:xfrm>
          <a:prstGeom prst="rect">
            <a:avLst/>
          </a:prstGeom>
          <a:noFill/>
          <a:ln/>
        </p:spPr>
        <p:txBody>
          <a:bodyPr wrap="none" rtlCol="0" anchor="t"/>
          <a:lstStyle/>
          <a:p>
            <a:pPr marL="0" indent="0">
              <a:lnSpc>
                <a:spcPts val="2332"/>
              </a:lnSpc>
              <a:buNone/>
            </a:pPr>
            <a:r>
              <a:rPr lang="en-US" sz="1865" dirty="0">
                <a:solidFill>
                  <a:srgbClr val="97B8FF"/>
                </a:solidFill>
                <a:latin typeface="Sora" pitchFamily="34" charset="0"/>
                <a:ea typeface="Sora" pitchFamily="34" charset="-122"/>
                <a:cs typeface="Sora" pitchFamily="34" charset="-120"/>
              </a:rPr>
              <a:t>Economic Inequality</a:t>
            </a:r>
            <a:endParaRPr lang="en-US" sz="1865" dirty="0"/>
          </a:p>
        </p:txBody>
      </p:sp>
      <p:sp>
        <p:nvSpPr>
          <p:cNvPr id="7" name="Text 4"/>
          <p:cNvSpPr/>
          <p:nvPr/>
        </p:nvSpPr>
        <p:spPr>
          <a:xfrm>
            <a:off x="2139196" y="3594497"/>
            <a:ext cx="3142059" cy="3032522"/>
          </a:xfrm>
          <a:prstGeom prst="rect">
            <a:avLst/>
          </a:prstGeom>
          <a:noFill/>
          <a:ln/>
        </p:spPr>
        <p:txBody>
          <a:bodyPr wrap="square" rtlCol="0" anchor="t"/>
          <a:lstStyle/>
          <a:p>
            <a:pPr marL="0" indent="0">
              <a:lnSpc>
                <a:spcPts val="2388"/>
              </a:lnSpc>
              <a:buNone/>
            </a:pPr>
            <a:r>
              <a:rPr lang="en-US" sz="1492" dirty="0">
                <a:solidFill>
                  <a:srgbClr val="E0D6DE"/>
                </a:solidFill>
                <a:latin typeface="Noto Sans TC" pitchFamily="34" charset="0"/>
                <a:ea typeface="Noto Sans TC" pitchFamily="34" charset="-122"/>
                <a:cs typeface="Noto Sans TC" pitchFamily="34" charset="-120"/>
              </a:rPr>
              <a:t>The gap between the wealthy and the poor continues to widen, leading to social unrest, decreased mobility, and a host of other social ills. This disparity is rooted in systemic factors such as limited access to quality education, healthcare, and housing, as well as discriminatory practices in the labor market.</a:t>
            </a:r>
            <a:endParaRPr lang="en-US" sz="1492" dirty="0"/>
          </a:p>
        </p:txBody>
      </p:sp>
      <p:sp>
        <p:nvSpPr>
          <p:cNvPr id="8" name="Text 5"/>
          <p:cNvSpPr/>
          <p:nvPr/>
        </p:nvSpPr>
        <p:spPr>
          <a:xfrm>
            <a:off x="5751076" y="3108960"/>
            <a:ext cx="2368748" cy="296108"/>
          </a:xfrm>
          <a:prstGeom prst="rect">
            <a:avLst/>
          </a:prstGeom>
          <a:noFill/>
          <a:ln/>
        </p:spPr>
        <p:txBody>
          <a:bodyPr wrap="none" rtlCol="0" anchor="t"/>
          <a:lstStyle/>
          <a:p>
            <a:pPr marL="0" indent="0">
              <a:lnSpc>
                <a:spcPts val="2332"/>
              </a:lnSpc>
              <a:buNone/>
            </a:pPr>
            <a:r>
              <a:rPr lang="en-US" sz="1865" dirty="0">
                <a:solidFill>
                  <a:srgbClr val="97B8FF"/>
                </a:solidFill>
                <a:latin typeface="Sora" pitchFamily="34" charset="0"/>
                <a:ea typeface="Sora" pitchFamily="34" charset="-122"/>
                <a:cs typeface="Sora" pitchFamily="34" charset="-120"/>
              </a:rPr>
              <a:t>Climate Change</a:t>
            </a:r>
            <a:endParaRPr lang="en-US" sz="1865" dirty="0"/>
          </a:p>
        </p:txBody>
      </p:sp>
      <p:sp>
        <p:nvSpPr>
          <p:cNvPr id="9" name="Text 6"/>
          <p:cNvSpPr/>
          <p:nvPr/>
        </p:nvSpPr>
        <p:spPr>
          <a:xfrm>
            <a:off x="5751076" y="3594497"/>
            <a:ext cx="3142059" cy="3639026"/>
          </a:xfrm>
          <a:prstGeom prst="rect">
            <a:avLst/>
          </a:prstGeom>
          <a:noFill/>
          <a:ln/>
        </p:spPr>
        <p:txBody>
          <a:bodyPr wrap="square" rtlCol="0" anchor="t"/>
          <a:lstStyle/>
          <a:p>
            <a:pPr marL="0" indent="0">
              <a:lnSpc>
                <a:spcPts val="2388"/>
              </a:lnSpc>
              <a:buNone/>
            </a:pPr>
            <a:r>
              <a:rPr lang="en-US" sz="1492" dirty="0">
                <a:solidFill>
                  <a:srgbClr val="E0D6DE"/>
                </a:solidFill>
                <a:latin typeface="Noto Sans TC" pitchFamily="34" charset="0"/>
                <a:ea typeface="Noto Sans TC" pitchFamily="34" charset="-122"/>
                <a:cs typeface="Noto Sans TC" pitchFamily="34" charset="-120"/>
              </a:rPr>
              <a:t>The planet is warming at an alarming rate, leading to increasingly severe weather events, rising sea levels, and widespread ecological disruption. Climate change poses a serious threat to human health, food security, and global stability. Addressing this issue requires a global effort to reduce greenhouse gas emissions and transition to a sustainable energy future.</a:t>
            </a:r>
            <a:endParaRPr lang="en-US" sz="1492" dirty="0"/>
          </a:p>
        </p:txBody>
      </p:sp>
      <p:sp>
        <p:nvSpPr>
          <p:cNvPr id="10" name="Text 7"/>
          <p:cNvSpPr/>
          <p:nvPr/>
        </p:nvSpPr>
        <p:spPr>
          <a:xfrm>
            <a:off x="9362956" y="3108960"/>
            <a:ext cx="2489716" cy="296108"/>
          </a:xfrm>
          <a:prstGeom prst="rect">
            <a:avLst/>
          </a:prstGeom>
          <a:noFill/>
          <a:ln/>
        </p:spPr>
        <p:txBody>
          <a:bodyPr wrap="none" rtlCol="0" anchor="t"/>
          <a:lstStyle/>
          <a:p>
            <a:pPr marL="0" indent="0">
              <a:lnSpc>
                <a:spcPts val="2332"/>
              </a:lnSpc>
              <a:buNone/>
            </a:pPr>
            <a:r>
              <a:rPr lang="en-US" sz="1865" dirty="0">
                <a:solidFill>
                  <a:srgbClr val="97B8FF"/>
                </a:solidFill>
                <a:latin typeface="Sora" pitchFamily="34" charset="0"/>
                <a:ea typeface="Sora" pitchFamily="34" charset="-122"/>
                <a:cs typeface="Sora" pitchFamily="34" charset="-120"/>
              </a:rPr>
              <a:t>Mental Health Issues</a:t>
            </a:r>
            <a:endParaRPr lang="en-US" sz="1865" dirty="0"/>
          </a:p>
        </p:txBody>
      </p:sp>
      <p:sp>
        <p:nvSpPr>
          <p:cNvPr id="11" name="Text 8"/>
          <p:cNvSpPr/>
          <p:nvPr/>
        </p:nvSpPr>
        <p:spPr>
          <a:xfrm>
            <a:off x="9362956" y="3594497"/>
            <a:ext cx="3142059" cy="3639026"/>
          </a:xfrm>
          <a:prstGeom prst="rect">
            <a:avLst/>
          </a:prstGeom>
          <a:noFill/>
          <a:ln/>
        </p:spPr>
        <p:txBody>
          <a:bodyPr wrap="square" rtlCol="0" anchor="t"/>
          <a:lstStyle/>
          <a:p>
            <a:pPr marL="0" indent="0">
              <a:lnSpc>
                <a:spcPts val="2388"/>
              </a:lnSpc>
              <a:buNone/>
            </a:pPr>
            <a:r>
              <a:rPr lang="en-US" sz="1492" dirty="0">
                <a:solidFill>
                  <a:srgbClr val="E0D6DE"/>
                </a:solidFill>
                <a:latin typeface="Noto Sans TC" pitchFamily="34" charset="0"/>
                <a:ea typeface="Noto Sans TC" pitchFamily="34" charset="-122"/>
                <a:cs typeface="Noto Sans TC" pitchFamily="34" charset="-120"/>
              </a:rPr>
              <a:t>Mental health disorders are on the rise globally, with many individuals struggling to access timely and effective treatment. This is due to a combination of factors, including stigma, lack of resources, and societal pressures. Addressing mental health requires a comprehensive approach that includes destigmatization, increased access to care, and preventative measures.</a:t>
            </a:r>
            <a:endParaRPr lang="en-US" sz="1492" dirty="0"/>
          </a:p>
        </p:txBody>
      </p:sp>
      <p:pic>
        <p:nvPicPr>
          <p:cNvPr id="3" name="s6 (1) (1)">
            <a:hlinkClick r:id="" action="ppaction://media"/>
            <a:extLst>
              <a:ext uri="{FF2B5EF4-FFF2-40B4-BE49-F238E27FC236}">
                <a16:creationId xmlns:a16="http://schemas.microsoft.com/office/drawing/2014/main" id="{4653C934-70C5-44B9-AE1A-AC4F4845A93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94552" y="32622"/>
            <a:ext cx="2835729" cy="21267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5599"/>
    </mc:Choice>
    <mc:Fallback xmlns="">
      <p:transition spd="slow" advTm="1255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4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475178"/>
            <a:ext cx="6267331" cy="540068"/>
          </a:xfrm>
          <a:prstGeom prst="rect">
            <a:avLst/>
          </a:prstGeom>
          <a:noFill/>
          <a:ln/>
        </p:spPr>
        <p:txBody>
          <a:bodyPr wrap="non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Technological Displacement</a:t>
            </a:r>
            <a:endParaRPr lang="en-US" sz="3402" dirty="0"/>
          </a:p>
        </p:txBody>
      </p:sp>
      <p:sp>
        <p:nvSpPr>
          <p:cNvPr id="6" name="Text 2"/>
          <p:cNvSpPr/>
          <p:nvPr/>
        </p:nvSpPr>
        <p:spPr>
          <a:xfrm>
            <a:off x="604837" y="1274445"/>
            <a:ext cx="7934325" cy="1382911"/>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The rapid pace of technological advancement, particularly in artificial intelligence and automation, is transforming the workforce at an unprecedented rate. While this brings opportunities for innovation and efficiency, it also raises concerns about job displacement and the need for reskilling and upskilling programs. We must proactively address the challenges of technological displacement to ensure a just and inclusive future for all.</a:t>
            </a:r>
            <a:endParaRPr lang="en-US" sz="1361" dirty="0"/>
          </a:p>
        </p:txBody>
      </p:sp>
      <p:sp>
        <p:nvSpPr>
          <p:cNvPr id="7" name="Shape 3"/>
          <p:cNvSpPr/>
          <p:nvPr/>
        </p:nvSpPr>
        <p:spPr>
          <a:xfrm>
            <a:off x="669667" y="3045976"/>
            <a:ext cx="388739" cy="388739"/>
          </a:xfrm>
          <a:prstGeom prst="roundRect">
            <a:avLst>
              <a:gd name="adj" fmla="val 8002"/>
            </a:avLst>
          </a:prstGeom>
          <a:solidFill>
            <a:srgbClr val="26262B"/>
          </a:solidFill>
          <a:ln/>
        </p:spPr>
      </p:sp>
      <p:sp>
        <p:nvSpPr>
          <p:cNvPr id="8" name="Text 4"/>
          <p:cNvSpPr/>
          <p:nvPr/>
        </p:nvSpPr>
        <p:spPr>
          <a:xfrm>
            <a:off x="809208" y="3110746"/>
            <a:ext cx="109657"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1</a:t>
            </a:r>
            <a:endParaRPr lang="en-US" sz="2041" dirty="0"/>
          </a:p>
        </p:txBody>
      </p:sp>
      <p:sp>
        <p:nvSpPr>
          <p:cNvPr id="9" name="Text 5"/>
          <p:cNvSpPr/>
          <p:nvPr/>
        </p:nvSpPr>
        <p:spPr>
          <a:xfrm>
            <a:off x="1814513" y="3024426"/>
            <a:ext cx="2160270"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Automation and AI</a:t>
            </a:r>
            <a:endParaRPr lang="en-US" sz="1701" dirty="0"/>
          </a:p>
        </p:txBody>
      </p:sp>
      <p:sp>
        <p:nvSpPr>
          <p:cNvPr id="10" name="Text 6"/>
          <p:cNvSpPr/>
          <p:nvPr/>
        </p:nvSpPr>
        <p:spPr>
          <a:xfrm>
            <a:off x="1814513" y="3397925"/>
            <a:ext cx="6724650" cy="1106329"/>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Advances in automation and artificial intelligence are leading to the displacement of certain jobs, particularly in manufacturing, transportation, and customer service. It is crucial to anticipate these shifts and invest in programs that prepare workers for the jobs of the future.</a:t>
            </a:r>
            <a:endParaRPr lang="en-US" sz="1361" dirty="0"/>
          </a:p>
        </p:txBody>
      </p:sp>
      <p:sp>
        <p:nvSpPr>
          <p:cNvPr id="11" name="Shape 7"/>
          <p:cNvSpPr/>
          <p:nvPr/>
        </p:nvSpPr>
        <p:spPr>
          <a:xfrm>
            <a:off x="669667" y="5044083"/>
            <a:ext cx="388739" cy="388739"/>
          </a:xfrm>
          <a:prstGeom prst="roundRect">
            <a:avLst>
              <a:gd name="adj" fmla="val 8002"/>
            </a:avLst>
          </a:prstGeom>
          <a:solidFill>
            <a:srgbClr val="26262B"/>
          </a:solidFill>
          <a:ln/>
        </p:spPr>
      </p:sp>
      <p:sp>
        <p:nvSpPr>
          <p:cNvPr id="12" name="Text 8"/>
          <p:cNvSpPr/>
          <p:nvPr/>
        </p:nvSpPr>
        <p:spPr>
          <a:xfrm>
            <a:off x="783253" y="5108853"/>
            <a:ext cx="161568"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2</a:t>
            </a:r>
            <a:endParaRPr lang="en-US" sz="2041" dirty="0"/>
          </a:p>
        </p:txBody>
      </p:sp>
      <p:sp>
        <p:nvSpPr>
          <p:cNvPr id="13" name="Text 9"/>
          <p:cNvSpPr/>
          <p:nvPr/>
        </p:nvSpPr>
        <p:spPr>
          <a:xfrm>
            <a:off x="1814513" y="5022533"/>
            <a:ext cx="2706648"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Reskilling and Upskilling</a:t>
            </a:r>
            <a:endParaRPr lang="en-US" sz="1701" dirty="0"/>
          </a:p>
        </p:txBody>
      </p:sp>
      <p:sp>
        <p:nvSpPr>
          <p:cNvPr id="14" name="Text 10"/>
          <p:cNvSpPr/>
          <p:nvPr/>
        </p:nvSpPr>
        <p:spPr>
          <a:xfrm>
            <a:off x="1814513" y="5396032"/>
            <a:ext cx="6724650" cy="1106329"/>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To mitigate the negative impacts of technological displacement, we must invest in programs that equip workers with the skills they need to thrive in the evolving job market. This includes training in digital literacy, data analysis, and problem-solving, among other areas.</a:t>
            </a:r>
            <a:endParaRPr lang="en-US" sz="1361" dirty="0"/>
          </a:p>
        </p:txBody>
      </p:sp>
      <p:sp>
        <p:nvSpPr>
          <p:cNvPr id="15" name="Shape 11"/>
          <p:cNvSpPr/>
          <p:nvPr/>
        </p:nvSpPr>
        <p:spPr>
          <a:xfrm>
            <a:off x="669667" y="7042190"/>
            <a:ext cx="388739" cy="388739"/>
          </a:xfrm>
          <a:prstGeom prst="roundRect">
            <a:avLst>
              <a:gd name="adj" fmla="val 8002"/>
            </a:avLst>
          </a:prstGeom>
          <a:solidFill>
            <a:srgbClr val="26262B"/>
          </a:solidFill>
          <a:ln/>
        </p:spPr>
      </p:sp>
      <p:sp>
        <p:nvSpPr>
          <p:cNvPr id="16" name="Text 12"/>
          <p:cNvSpPr/>
          <p:nvPr/>
        </p:nvSpPr>
        <p:spPr>
          <a:xfrm>
            <a:off x="783610" y="7106960"/>
            <a:ext cx="160734" cy="259199"/>
          </a:xfrm>
          <a:prstGeom prst="rect">
            <a:avLst/>
          </a:prstGeom>
          <a:noFill/>
          <a:ln/>
        </p:spPr>
        <p:txBody>
          <a:bodyPr wrap="none" rtlCol="0" anchor="t"/>
          <a:lstStyle/>
          <a:p>
            <a:pPr marL="0" indent="0" algn="ctr">
              <a:lnSpc>
                <a:spcPts val="2041"/>
              </a:lnSpc>
              <a:buNone/>
            </a:pPr>
            <a:r>
              <a:rPr lang="en-US" sz="2041" dirty="0">
                <a:solidFill>
                  <a:srgbClr val="E0D6DE"/>
                </a:solidFill>
                <a:latin typeface="Sora" pitchFamily="34" charset="0"/>
                <a:ea typeface="Sora" pitchFamily="34" charset="-122"/>
                <a:cs typeface="Sora" pitchFamily="34" charset="-120"/>
              </a:rPr>
              <a:t>3</a:t>
            </a:r>
            <a:endParaRPr lang="en-US" sz="2041" dirty="0"/>
          </a:p>
        </p:txBody>
      </p:sp>
      <p:sp>
        <p:nvSpPr>
          <p:cNvPr id="17" name="Text 13"/>
          <p:cNvSpPr/>
          <p:nvPr/>
        </p:nvSpPr>
        <p:spPr>
          <a:xfrm>
            <a:off x="1814513" y="7020639"/>
            <a:ext cx="3144679" cy="269915"/>
          </a:xfrm>
          <a:prstGeom prst="rect">
            <a:avLst/>
          </a:prstGeom>
          <a:noFill/>
          <a:ln/>
        </p:spPr>
        <p:txBody>
          <a:bodyPr wrap="none" rtlCol="0" anchor="t"/>
          <a:lstStyle/>
          <a:p>
            <a:pPr marL="0" indent="0" algn="l">
              <a:lnSpc>
                <a:spcPts val="2126"/>
              </a:lnSpc>
              <a:buNone/>
            </a:pPr>
            <a:r>
              <a:rPr lang="en-US" sz="1701" dirty="0">
                <a:solidFill>
                  <a:srgbClr val="E0D6DE"/>
                </a:solidFill>
                <a:latin typeface="Sora" pitchFamily="34" charset="0"/>
                <a:ea typeface="Sora" pitchFamily="34" charset="-122"/>
                <a:cs typeface="Sora" pitchFamily="34" charset="-120"/>
              </a:rPr>
              <a:t>Job Creation and Innovation</a:t>
            </a:r>
            <a:endParaRPr lang="en-US" sz="1701" dirty="0"/>
          </a:p>
        </p:txBody>
      </p:sp>
      <p:sp>
        <p:nvSpPr>
          <p:cNvPr id="18" name="Text 14"/>
          <p:cNvSpPr/>
          <p:nvPr/>
        </p:nvSpPr>
        <p:spPr>
          <a:xfrm>
            <a:off x="1814513" y="7394138"/>
            <a:ext cx="6724650" cy="1106329"/>
          </a:xfrm>
          <a:prstGeom prst="rect">
            <a:avLst/>
          </a:prstGeom>
          <a:noFill/>
          <a:ln/>
        </p:spPr>
        <p:txBody>
          <a:bodyPr wrap="square" rtlCol="0" anchor="t"/>
          <a:lstStyle/>
          <a:p>
            <a:pPr marL="0" indent="0" algn="l">
              <a:lnSpc>
                <a:spcPts val="2177"/>
              </a:lnSpc>
              <a:buNone/>
            </a:pPr>
            <a:r>
              <a:rPr lang="en-US" sz="1361" dirty="0">
                <a:solidFill>
                  <a:srgbClr val="E0D6DE"/>
                </a:solidFill>
                <a:latin typeface="Noto Sans TC" pitchFamily="34" charset="0"/>
                <a:ea typeface="Noto Sans TC" pitchFamily="34" charset="-122"/>
                <a:cs typeface="Noto Sans TC" pitchFamily="34" charset="-120"/>
              </a:rPr>
              <a:t>We must foster an environment that supports job creation and innovation in response to the changing job landscape. This involves promoting entrepreneurship, investing in research and development, and supporting emerging industries that offer new opportunities for employment.</a:t>
            </a:r>
            <a:endParaRPr lang="en-US" sz="1361" dirty="0"/>
          </a:p>
        </p:txBody>
      </p:sp>
      <p:pic>
        <p:nvPicPr>
          <p:cNvPr id="3" name="s7 (1) (1)">
            <a:hlinkClick r:id="" action="ppaction://media"/>
            <a:extLst>
              <a:ext uri="{FF2B5EF4-FFF2-40B4-BE49-F238E27FC236}">
                <a16:creationId xmlns:a16="http://schemas.microsoft.com/office/drawing/2014/main" id="{BA3587B5-5ECD-4416-8C1D-262B40FBBA9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62014" y="0"/>
            <a:ext cx="2868386" cy="2151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932"/>
    </mc:Choice>
    <mc:Fallback xmlns="">
      <p:transition spd="slow" advTm="49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91238" y="475178"/>
            <a:ext cx="4618553" cy="540068"/>
          </a:xfrm>
          <a:prstGeom prst="rect">
            <a:avLst/>
          </a:prstGeom>
          <a:noFill/>
          <a:ln/>
        </p:spPr>
        <p:txBody>
          <a:bodyPr wrap="non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Suggested Solutions</a:t>
            </a:r>
            <a:endParaRPr lang="en-US" sz="3402" dirty="0"/>
          </a:p>
        </p:txBody>
      </p:sp>
      <p:sp>
        <p:nvSpPr>
          <p:cNvPr id="6" name="Text 2"/>
          <p:cNvSpPr/>
          <p:nvPr/>
        </p:nvSpPr>
        <p:spPr>
          <a:xfrm>
            <a:off x="6091238" y="1274445"/>
            <a:ext cx="7934325" cy="1106329"/>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Addressing modern society's challenges requires a comprehensive and collaborative approach that involves governments, businesses, NGOs, and individuals alike. By working together, we can implement impactful solutions that create a more equitable, sustainable, and fulfilling future for all.</a:t>
            </a:r>
            <a:endParaRPr lang="en-US" sz="1361" dirty="0"/>
          </a:p>
        </p:txBody>
      </p:sp>
      <p:sp>
        <p:nvSpPr>
          <p:cNvPr id="7" name="Shape 3"/>
          <p:cNvSpPr/>
          <p:nvPr/>
        </p:nvSpPr>
        <p:spPr>
          <a:xfrm>
            <a:off x="6091238" y="2575084"/>
            <a:ext cx="7934325" cy="1825347"/>
          </a:xfrm>
          <a:prstGeom prst="roundRect">
            <a:avLst>
              <a:gd name="adj" fmla="val 1704"/>
            </a:avLst>
          </a:prstGeom>
          <a:solidFill>
            <a:srgbClr val="26262B"/>
          </a:solidFill>
          <a:ln/>
        </p:spPr>
      </p:sp>
      <p:sp>
        <p:nvSpPr>
          <p:cNvPr id="8" name="Text 4"/>
          <p:cNvSpPr/>
          <p:nvPr/>
        </p:nvSpPr>
        <p:spPr>
          <a:xfrm>
            <a:off x="6263997" y="2747843"/>
            <a:ext cx="2246233"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Economic Inequality</a:t>
            </a:r>
            <a:endParaRPr lang="en-US" sz="1701" dirty="0"/>
          </a:p>
        </p:txBody>
      </p:sp>
      <p:sp>
        <p:nvSpPr>
          <p:cNvPr id="9" name="Text 5"/>
          <p:cNvSpPr/>
          <p:nvPr/>
        </p:nvSpPr>
        <p:spPr>
          <a:xfrm>
            <a:off x="6263997" y="3121343"/>
            <a:ext cx="7588806" cy="1106329"/>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To address economic inequality, we must implement progressive taxation policies that ensure those with greater means contribute proportionally to society. Expanding social welfare programs and increasing minimum wage can provide a safety net for vulnerable populations and help lift people out of poverty.</a:t>
            </a:r>
            <a:endParaRPr lang="en-US" sz="1361" dirty="0"/>
          </a:p>
        </p:txBody>
      </p:sp>
      <p:sp>
        <p:nvSpPr>
          <p:cNvPr id="10" name="Shape 6"/>
          <p:cNvSpPr/>
          <p:nvPr/>
        </p:nvSpPr>
        <p:spPr>
          <a:xfrm>
            <a:off x="6091238" y="4573191"/>
            <a:ext cx="7934325" cy="1548765"/>
          </a:xfrm>
          <a:prstGeom prst="roundRect">
            <a:avLst>
              <a:gd name="adj" fmla="val 2009"/>
            </a:avLst>
          </a:prstGeom>
          <a:solidFill>
            <a:srgbClr val="26262B"/>
          </a:solidFill>
          <a:ln/>
        </p:spPr>
      </p:sp>
      <p:sp>
        <p:nvSpPr>
          <p:cNvPr id="11" name="Text 7"/>
          <p:cNvSpPr/>
          <p:nvPr/>
        </p:nvSpPr>
        <p:spPr>
          <a:xfrm>
            <a:off x="6263997" y="4745950"/>
            <a:ext cx="2160270"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Climate Change</a:t>
            </a:r>
            <a:endParaRPr lang="en-US" sz="1701" dirty="0"/>
          </a:p>
        </p:txBody>
      </p:sp>
      <p:sp>
        <p:nvSpPr>
          <p:cNvPr id="12" name="Text 8"/>
          <p:cNvSpPr/>
          <p:nvPr/>
        </p:nvSpPr>
        <p:spPr>
          <a:xfrm>
            <a:off x="6263997" y="5119449"/>
            <a:ext cx="7588806" cy="829747"/>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Combating climate change requires a global effort to reduce greenhouse gas emissions and transition to a sustainable energy future. This involves promoting renewable energy sources, supporting climate adaptation strategies, and enacting stricter environmental regulations.</a:t>
            </a:r>
            <a:endParaRPr lang="en-US" sz="1361" dirty="0"/>
          </a:p>
        </p:txBody>
      </p:sp>
      <p:sp>
        <p:nvSpPr>
          <p:cNvPr id="13" name="Shape 9"/>
          <p:cNvSpPr/>
          <p:nvPr/>
        </p:nvSpPr>
        <p:spPr>
          <a:xfrm>
            <a:off x="6091238" y="6294715"/>
            <a:ext cx="7934325" cy="1548765"/>
          </a:xfrm>
          <a:prstGeom prst="roundRect">
            <a:avLst>
              <a:gd name="adj" fmla="val 2009"/>
            </a:avLst>
          </a:prstGeom>
          <a:solidFill>
            <a:srgbClr val="26262B"/>
          </a:solidFill>
          <a:ln/>
        </p:spPr>
      </p:sp>
      <p:sp>
        <p:nvSpPr>
          <p:cNvPr id="14" name="Text 10"/>
          <p:cNvSpPr/>
          <p:nvPr/>
        </p:nvSpPr>
        <p:spPr>
          <a:xfrm>
            <a:off x="6263997" y="6467475"/>
            <a:ext cx="2270641"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Mental Health Issues</a:t>
            </a:r>
            <a:endParaRPr lang="en-US" sz="1701" dirty="0"/>
          </a:p>
        </p:txBody>
      </p:sp>
      <p:sp>
        <p:nvSpPr>
          <p:cNvPr id="15" name="Text 11"/>
          <p:cNvSpPr/>
          <p:nvPr/>
        </p:nvSpPr>
        <p:spPr>
          <a:xfrm>
            <a:off x="6263997" y="6840974"/>
            <a:ext cx="7588806" cy="829747"/>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To address mental health issues, we must expand access to affordable and effective mental health services. This includes increasing public awareness, reducing stigma, and integrating mental health care into primary care settings.</a:t>
            </a:r>
            <a:endParaRPr lang="en-US" sz="1361" dirty="0"/>
          </a:p>
        </p:txBody>
      </p:sp>
      <p:sp>
        <p:nvSpPr>
          <p:cNvPr id="16" name="Shape 12"/>
          <p:cNvSpPr/>
          <p:nvPr/>
        </p:nvSpPr>
        <p:spPr>
          <a:xfrm>
            <a:off x="6091238" y="8016240"/>
            <a:ext cx="7934325" cy="1548765"/>
          </a:xfrm>
          <a:prstGeom prst="roundRect">
            <a:avLst>
              <a:gd name="adj" fmla="val 2009"/>
            </a:avLst>
          </a:prstGeom>
          <a:solidFill>
            <a:srgbClr val="26262B"/>
          </a:solidFill>
          <a:ln/>
        </p:spPr>
      </p:sp>
      <p:sp>
        <p:nvSpPr>
          <p:cNvPr id="17" name="Text 13"/>
          <p:cNvSpPr/>
          <p:nvPr/>
        </p:nvSpPr>
        <p:spPr>
          <a:xfrm>
            <a:off x="6263997" y="8189000"/>
            <a:ext cx="3133725" cy="269915"/>
          </a:xfrm>
          <a:prstGeom prst="rect">
            <a:avLst/>
          </a:prstGeom>
          <a:noFill/>
          <a:ln/>
        </p:spPr>
        <p:txBody>
          <a:bodyPr wrap="none" rtlCol="0" anchor="t"/>
          <a:lstStyle/>
          <a:p>
            <a:pPr marL="0" indent="0">
              <a:lnSpc>
                <a:spcPts val="2126"/>
              </a:lnSpc>
              <a:buNone/>
            </a:pPr>
            <a:r>
              <a:rPr lang="en-US" sz="1701" dirty="0">
                <a:solidFill>
                  <a:srgbClr val="E0D6DE"/>
                </a:solidFill>
                <a:latin typeface="Sora" pitchFamily="34" charset="0"/>
                <a:ea typeface="Sora" pitchFamily="34" charset="-122"/>
                <a:cs typeface="Sora" pitchFamily="34" charset="-120"/>
              </a:rPr>
              <a:t>Technological Displacement</a:t>
            </a:r>
            <a:endParaRPr lang="en-US" sz="1701" dirty="0"/>
          </a:p>
        </p:txBody>
      </p:sp>
      <p:sp>
        <p:nvSpPr>
          <p:cNvPr id="18" name="Text 14"/>
          <p:cNvSpPr/>
          <p:nvPr/>
        </p:nvSpPr>
        <p:spPr>
          <a:xfrm>
            <a:off x="6263997" y="8562499"/>
            <a:ext cx="7588806" cy="829747"/>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Addressing technological displacement requires a proactive approach that invests in reskilling and upskilling programs to prepare workers for the jobs of the future. This includes supporting job transition initiatives and fostering innovation in job creation.</a:t>
            </a:r>
            <a:endParaRPr lang="en-US" sz="1361" dirty="0"/>
          </a:p>
        </p:txBody>
      </p:sp>
      <p:pic>
        <p:nvPicPr>
          <p:cNvPr id="3" name="s8 (1) (1)">
            <a:hlinkClick r:id="" action="ppaction://media"/>
            <a:extLst>
              <a:ext uri="{FF2B5EF4-FFF2-40B4-BE49-F238E27FC236}">
                <a16:creationId xmlns:a16="http://schemas.microsoft.com/office/drawing/2014/main" id="{FDB26DA6-4518-49CE-BEA7-D28063C9B9E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7827"/>
            <a:ext cx="3048000" cy="228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2022"/>
    </mc:Choice>
    <mc:Fallback xmlns="">
      <p:transition spd="slow" advTm="820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5" name="Text 1"/>
          <p:cNvSpPr/>
          <p:nvPr/>
        </p:nvSpPr>
        <p:spPr>
          <a:xfrm>
            <a:off x="604837" y="841653"/>
            <a:ext cx="6005155" cy="540068"/>
          </a:xfrm>
          <a:prstGeom prst="rect">
            <a:avLst/>
          </a:prstGeom>
          <a:noFill/>
          <a:ln/>
        </p:spPr>
        <p:txBody>
          <a:bodyPr wrap="none" rtlCol="0" anchor="t"/>
          <a:lstStyle/>
          <a:p>
            <a:pPr marL="0" indent="0">
              <a:lnSpc>
                <a:spcPts val="4253"/>
              </a:lnSpc>
              <a:buNone/>
            </a:pPr>
            <a:r>
              <a:rPr lang="en-US" sz="3402" dirty="0">
                <a:solidFill>
                  <a:srgbClr val="97B8FF"/>
                </a:solidFill>
                <a:latin typeface="Sora" pitchFamily="34" charset="0"/>
                <a:ea typeface="Sora" pitchFamily="34" charset="-122"/>
                <a:cs typeface="Sora" pitchFamily="34" charset="-120"/>
              </a:rPr>
              <a:t>Case Studies and Examples</a:t>
            </a:r>
            <a:endParaRPr lang="en-US" sz="3402" dirty="0"/>
          </a:p>
        </p:txBody>
      </p:sp>
      <p:sp>
        <p:nvSpPr>
          <p:cNvPr id="6" name="Text 2"/>
          <p:cNvSpPr/>
          <p:nvPr/>
        </p:nvSpPr>
        <p:spPr>
          <a:xfrm>
            <a:off x="604837" y="1640919"/>
            <a:ext cx="7934325" cy="829747"/>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Numerous examples demonstrate the effectiveness of various solutions in addressing societal challenges. By learning from these successful initiatives, we can adapt and implement similar strategies to create positive change in our own communities.</a:t>
            </a:r>
            <a:endParaRPr lang="en-US" sz="1361" dirty="0"/>
          </a:p>
        </p:txBody>
      </p:sp>
      <p:sp>
        <p:nvSpPr>
          <p:cNvPr id="7" name="Shape 3"/>
          <p:cNvSpPr/>
          <p:nvPr/>
        </p:nvSpPr>
        <p:spPr>
          <a:xfrm>
            <a:off x="604837" y="2664976"/>
            <a:ext cx="7934325" cy="4722852"/>
          </a:xfrm>
          <a:prstGeom prst="roundRect">
            <a:avLst>
              <a:gd name="adj" fmla="val 659"/>
            </a:avLst>
          </a:prstGeom>
          <a:noFill/>
          <a:ln w="7620">
            <a:solidFill>
              <a:srgbClr val="FFFFFF">
                <a:alpha val="24000"/>
              </a:srgbClr>
            </a:solidFill>
            <a:prstDash val="solid"/>
          </a:ln>
        </p:spPr>
      </p:sp>
      <p:sp>
        <p:nvSpPr>
          <p:cNvPr id="8" name="Shape 4"/>
          <p:cNvSpPr/>
          <p:nvPr/>
        </p:nvSpPr>
        <p:spPr>
          <a:xfrm>
            <a:off x="612458" y="2672596"/>
            <a:ext cx="7918252" cy="498991"/>
          </a:xfrm>
          <a:prstGeom prst="rect">
            <a:avLst/>
          </a:prstGeom>
          <a:solidFill>
            <a:srgbClr val="FFFFFF">
              <a:alpha val="4000"/>
            </a:srgbClr>
          </a:solidFill>
          <a:ln/>
        </p:spPr>
      </p:sp>
      <p:sp>
        <p:nvSpPr>
          <p:cNvPr id="9" name="Text 5"/>
          <p:cNvSpPr/>
          <p:nvPr/>
        </p:nvSpPr>
        <p:spPr>
          <a:xfrm>
            <a:off x="786051" y="2783800"/>
            <a:ext cx="2289810"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Challenge</a:t>
            </a:r>
            <a:endParaRPr lang="en-US" sz="1361" dirty="0"/>
          </a:p>
        </p:txBody>
      </p:sp>
      <p:sp>
        <p:nvSpPr>
          <p:cNvPr id="10" name="Text 6"/>
          <p:cNvSpPr/>
          <p:nvPr/>
        </p:nvSpPr>
        <p:spPr>
          <a:xfrm>
            <a:off x="3429000" y="2783800"/>
            <a:ext cx="2286000"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Case Study</a:t>
            </a:r>
            <a:endParaRPr lang="en-US" sz="1361" dirty="0"/>
          </a:p>
        </p:txBody>
      </p:sp>
      <p:sp>
        <p:nvSpPr>
          <p:cNvPr id="11" name="Text 7"/>
          <p:cNvSpPr/>
          <p:nvPr/>
        </p:nvSpPr>
        <p:spPr>
          <a:xfrm>
            <a:off x="6068139" y="2783800"/>
            <a:ext cx="2289810"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Impact</a:t>
            </a:r>
            <a:endParaRPr lang="en-US" sz="1361" dirty="0"/>
          </a:p>
        </p:txBody>
      </p:sp>
      <p:sp>
        <p:nvSpPr>
          <p:cNvPr id="12" name="Shape 8"/>
          <p:cNvSpPr/>
          <p:nvPr/>
        </p:nvSpPr>
        <p:spPr>
          <a:xfrm>
            <a:off x="612458" y="3171587"/>
            <a:ext cx="7918252" cy="775573"/>
          </a:xfrm>
          <a:prstGeom prst="rect">
            <a:avLst/>
          </a:prstGeom>
          <a:solidFill>
            <a:srgbClr val="000000">
              <a:alpha val="4000"/>
            </a:srgbClr>
          </a:solidFill>
          <a:ln/>
        </p:spPr>
      </p:sp>
      <p:sp>
        <p:nvSpPr>
          <p:cNvPr id="13" name="Text 9"/>
          <p:cNvSpPr/>
          <p:nvPr/>
        </p:nvSpPr>
        <p:spPr>
          <a:xfrm>
            <a:off x="786051" y="3282791"/>
            <a:ext cx="2289810"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Economic Inequality</a:t>
            </a:r>
            <a:endParaRPr lang="en-US" sz="1361" dirty="0"/>
          </a:p>
        </p:txBody>
      </p:sp>
      <p:sp>
        <p:nvSpPr>
          <p:cNvPr id="14" name="Text 10"/>
          <p:cNvSpPr/>
          <p:nvPr/>
        </p:nvSpPr>
        <p:spPr>
          <a:xfrm>
            <a:off x="3429000" y="3282791"/>
            <a:ext cx="2286000"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Finland's universal basic income pilot program</a:t>
            </a:r>
            <a:endParaRPr lang="en-US" sz="1361" dirty="0"/>
          </a:p>
        </p:txBody>
      </p:sp>
      <p:sp>
        <p:nvSpPr>
          <p:cNvPr id="15" name="Text 11"/>
          <p:cNvSpPr/>
          <p:nvPr/>
        </p:nvSpPr>
        <p:spPr>
          <a:xfrm>
            <a:off x="6068139" y="3282791"/>
            <a:ext cx="2289810"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Reduced poverty and increased employment</a:t>
            </a:r>
            <a:endParaRPr lang="en-US" sz="1361" dirty="0"/>
          </a:p>
        </p:txBody>
      </p:sp>
      <p:sp>
        <p:nvSpPr>
          <p:cNvPr id="16" name="Shape 12"/>
          <p:cNvSpPr/>
          <p:nvPr/>
        </p:nvSpPr>
        <p:spPr>
          <a:xfrm>
            <a:off x="612458" y="3947160"/>
            <a:ext cx="7918252" cy="1052155"/>
          </a:xfrm>
          <a:prstGeom prst="rect">
            <a:avLst/>
          </a:prstGeom>
          <a:solidFill>
            <a:srgbClr val="FFFFFF">
              <a:alpha val="4000"/>
            </a:srgbClr>
          </a:solidFill>
          <a:ln/>
        </p:spPr>
      </p:sp>
      <p:sp>
        <p:nvSpPr>
          <p:cNvPr id="17" name="Text 13"/>
          <p:cNvSpPr/>
          <p:nvPr/>
        </p:nvSpPr>
        <p:spPr>
          <a:xfrm>
            <a:off x="786051" y="4058364"/>
            <a:ext cx="2289810"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Climate Change</a:t>
            </a:r>
            <a:endParaRPr lang="en-US" sz="1361" dirty="0"/>
          </a:p>
        </p:txBody>
      </p:sp>
      <p:sp>
        <p:nvSpPr>
          <p:cNvPr id="18" name="Text 14"/>
          <p:cNvSpPr/>
          <p:nvPr/>
        </p:nvSpPr>
        <p:spPr>
          <a:xfrm>
            <a:off x="3429000" y="4058364"/>
            <a:ext cx="2286000"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Germany's Energiewende (energy transition) program</a:t>
            </a:r>
            <a:endParaRPr lang="en-US" sz="1361" dirty="0"/>
          </a:p>
        </p:txBody>
      </p:sp>
      <p:sp>
        <p:nvSpPr>
          <p:cNvPr id="19" name="Text 15"/>
          <p:cNvSpPr/>
          <p:nvPr/>
        </p:nvSpPr>
        <p:spPr>
          <a:xfrm>
            <a:off x="6068139" y="4058364"/>
            <a:ext cx="2289810" cy="829747"/>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Increased renewable energy production and reduced carbon emissions</a:t>
            </a:r>
            <a:endParaRPr lang="en-US" sz="1361" dirty="0"/>
          </a:p>
        </p:txBody>
      </p:sp>
      <p:sp>
        <p:nvSpPr>
          <p:cNvPr id="20" name="Shape 16"/>
          <p:cNvSpPr/>
          <p:nvPr/>
        </p:nvSpPr>
        <p:spPr>
          <a:xfrm>
            <a:off x="612458" y="4999315"/>
            <a:ext cx="7918252" cy="1052155"/>
          </a:xfrm>
          <a:prstGeom prst="rect">
            <a:avLst/>
          </a:prstGeom>
          <a:solidFill>
            <a:srgbClr val="000000">
              <a:alpha val="4000"/>
            </a:srgbClr>
          </a:solidFill>
          <a:ln/>
        </p:spPr>
      </p:sp>
      <p:sp>
        <p:nvSpPr>
          <p:cNvPr id="21" name="Text 17"/>
          <p:cNvSpPr/>
          <p:nvPr/>
        </p:nvSpPr>
        <p:spPr>
          <a:xfrm>
            <a:off x="786051" y="5110520"/>
            <a:ext cx="2289810"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Mental Health Issues</a:t>
            </a:r>
            <a:endParaRPr lang="en-US" sz="1361" dirty="0"/>
          </a:p>
        </p:txBody>
      </p:sp>
      <p:sp>
        <p:nvSpPr>
          <p:cNvPr id="22" name="Text 18"/>
          <p:cNvSpPr/>
          <p:nvPr/>
        </p:nvSpPr>
        <p:spPr>
          <a:xfrm>
            <a:off x="3429000" y="5110520"/>
            <a:ext cx="2286000"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Australia's Headspace program for young people</a:t>
            </a:r>
            <a:endParaRPr lang="en-US" sz="1361" dirty="0"/>
          </a:p>
        </p:txBody>
      </p:sp>
      <p:sp>
        <p:nvSpPr>
          <p:cNvPr id="23" name="Text 19"/>
          <p:cNvSpPr/>
          <p:nvPr/>
        </p:nvSpPr>
        <p:spPr>
          <a:xfrm>
            <a:off x="6068139" y="5110520"/>
            <a:ext cx="2289810" cy="829747"/>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Improved access to mental health services and reduced suicide rates</a:t>
            </a:r>
            <a:endParaRPr lang="en-US" sz="1361" dirty="0"/>
          </a:p>
        </p:txBody>
      </p:sp>
      <p:sp>
        <p:nvSpPr>
          <p:cNvPr id="24" name="Shape 20"/>
          <p:cNvSpPr/>
          <p:nvPr/>
        </p:nvSpPr>
        <p:spPr>
          <a:xfrm>
            <a:off x="612458" y="6051471"/>
            <a:ext cx="7918252" cy="1328737"/>
          </a:xfrm>
          <a:prstGeom prst="rect">
            <a:avLst/>
          </a:prstGeom>
          <a:solidFill>
            <a:srgbClr val="FFFFFF">
              <a:alpha val="4000"/>
            </a:srgbClr>
          </a:solidFill>
          <a:ln/>
        </p:spPr>
      </p:sp>
      <p:sp>
        <p:nvSpPr>
          <p:cNvPr id="25" name="Text 21"/>
          <p:cNvSpPr/>
          <p:nvPr/>
        </p:nvSpPr>
        <p:spPr>
          <a:xfrm>
            <a:off x="786051" y="6162675"/>
            <a:ext cx="2289810" cy="276582"/>
          </a:xfrm>
          <a:prstGeom prst="rect">
            <a:avLst/>
          </a:prstGeom>
          <a:noFill/>
          <a:ln/>
        </p:spPr>
        <p:txBody>
          <a:bodyPr wrap="non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Technological Displacement</a:t>
            </a:r>
            <a:endParaRPr lang="en-US" sz="1361" dirty="0"/>
          </a:p>
        </p:txBody>
      </p:sp>
      <p:sp>
        <p:nvSpPr>
          <p:cNvPr id="26" name="Text 22"/>
          <p:cNvSpPr/>
          <p:nvPr/>
        </p:nvSpPr>
        <p:spPr>
          <a:xfrm>
            <a:off x="3429000" y="6162675"/>
            <a:ext cx="2286000" cy="553164"/>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The Netherlands' Futureproof program</a:t>
            </a:r>
            <a:endParaRPr lang="en-US" sz="1361" dirty="0"/>
          </a:p>
        </p:txBody>
      </p:sp>
      <p:sp>
        <p:nvSpPr>
          <p:cNvPr id="27" name="Text 23"/>
          <p:cNvSpPr/>
          <p:nvPr/>
        </p:nvSpPr>
        <p:spPr>
          <a:xfrm>
            <a:off x="6068139" y="6162675"/>
            <a:ext cx="2289810" cy="1106329"/>
          </a:xfrm>
          <a:prstGeom prst="rect">
            <a:avLst/>
          </a:prstGeom>
          <a:noFill/>
          <a:ln/>
        </p:spPr>
        <p:txBody>
          <a:bodyPr wrap="square" rtlCol="0" anchor="t"/>
          <a:lstStyle/>
          <a:p>
            <a:pPr marL="0" indent="0">
              <a:lnSpc>
                <a:spcPts val="2177"/>
              </a:lnSpc>
              <a:buNone/>
            </a:pPr>
            <a:r>
              <a:rPr lang="en-US" sz="1361" dirty="0">
                <a:solidFill>
                  <a:srgbClr val="E0D6DE"/>
                </a:solidFill>
                <a:latin typeface="Noto Sans TC" pitchFamily="34" charset="0"/>
                <a:ea typeface="Noto Sans TC" pitchFamily="34" charset="-122"/>
                <a:cs typeface="Noto Sans TC" pitchFamily="34" charset="-120"/>
              </a:rPr>
              <a:t>Reskilled workers and created new job opportunities in emerging industries</a:t>
            </a:r>
            <a:endParaRPr lang="en-US" sz="1361" dirty="0"/>
          </a:p>
        </p:txBody>
      </p:sp>
      <p:pic>
        <p:nvPicPr>
          <p:cNvPr id="3" name="s9 (1) (1)">
            <a:hlinkClick r:id="" action="ppaction://media"/>
            <a:extLst>
              <a:ext uri="{FF2B5EF4-FFF2-40B4-BE49-F238E27FC236}">
                <a16:creationId xmlns:a16="http://schemas.microsoft.com/office/drawing/2014/main" id="{838504E5-1E5E-4775-AAE4-7C02E1C4D4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221127" y="0"/>
            <a:ext cx="3409273" cy="2556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5141"/>
    </mc:Choice>
    <mc:Fallback xmlns="">
      <p:transition spd="slow" advTm="65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1824</Words>
  <Application>Microsoft Office PowerPoint</Application>
  <PresentationFormat>Custom</PresentationFormat>
  <Paragraphs>96</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RAHAB MAJIRA</cp:lastModifiedBy>
  <cp:revision>14</cp:revision>
  <dcterms:created xsi:type="dcterms:W3CDTF">2024-07-27T09:26:47Z</dcterms:created>
  <dcterms:modified xsi:type="dcterms:W3CDTF">2024-08-04T07:18:46Z</dcterms:modified>
</cp:coreProperties>
</file>